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3.xml" ContentType="application/vnd.openxmlformats-officedocument.themeOverride+xml"/>
  <Override PartName="/ppt/notesSlides/notesSlide33.xml" ContentType="application/vnd.openxmlformats-officedocument.presentationml.notesSlide+xml"/>
  <Override PartName="/ppt/theme/themeOverride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52"/>
  </p:notesMasterIdLst>
  <p:sldIdLst>
    <p:sldId id="256" r:id="rId2"/>
    <p:sldId id="407" r:id="rId3"/>
    <p:sldId id="406" r:id="rId4"/>
    <p:sldId id="262" r:id="rId5"/>
    <p:sldId id="410" r:id="rId6"/>
    <p:sldId id="294" r:id="rId7"/>
    <p:sldId id="409" r:id="rId8"/>
    <p:sldId id="433" r:id="rId9"/>
    <p:sldId id="411" r:id="rId10"/>
    <p:sldId id="306" r:id="rId11"/>
    <p:sldId id="297" r:id="rId12"/>
    <p:sldId id="266" r:id="rId13"/>
    <p:sldId id="421" r:id="rId14"/>
    <p:sldId id="300" r:id="rId15"/>
    <p:sldId id="537" r:id="rId16"/>
    <p:sldId id="263" r:id="rId17"/>
    <p:sldId id="408" r:id="rId18"/>
    <p:sldId id="538" r:id="rId19"/>
    <p:sldId id="494" r:id="rId20"/>
    <p:sldId id="498" r:id="rId21"/>
    <p:sldId id="499" r:id="rId22"/>
    <p:sldId id="533" r:id="rId23"/>
    <p:sldId id="534" r:id="rId24"/>
    <p:sldId id="535" r:id="rId25"/>
    <p:sldId id="505" r:id="rId26"/>
    <p:sldId id="506" r:id="rId27"/>
    <p:sldId id="507" r:id="rId28"/>
    <p:sldId id="527" r:id="rId29"/>
    <p:sldId id="511" r:id="rId30"/>
    <p:sldId id="519" r:id="rId31"/>
    <p:sldId id="512" r:id="rId32"/>
    <p:sldId id="513" r:id="rId33"/>
    <p:sldId id="539" r:id="rId34"/>
    <p:sldId id="520" r:id="rId35"/>
    <p:sldId id="521" r:id="rId36"/>
    <p:sldId id="522" r:id="rId37"/>
    <p:sldId id="530" r:id="rId38"/>
    <p:sldId id="423" r:id="rId39"/>
    <p:sldId id="431" r:id="rId40"/>
    <p:sldId id="432" r:id="rId41"/>
    <p:sldId id="430" r:id="rId42"/>
    <p:sldId id="282" r:id="rId43"/>
    <p:sldId id="302" r:id="rId44"/>
    <p:sldId id="271" r:id="rId45"/>
    <p:sldId id="400" r:id="rId46"/>
    <p:sldId id="401" r:id="rId47"/>
    <p:sldId id="257" r:id="rId48"/>
    <p:sldId id="429" r:id="rId49"/>
    <p:sldId id="419" r:id="rId50"/>
    <p:sldId id="399" r:id="rId5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8AE133-243C-45E1-9427-013B8EBC7B55}">
          <p14:sldIdLst>
            <p14:sldId id="256"/>
            <p14:sldId id="407"/>
            <p14:sldId id="406"/>
            <p14:sldId id="262"/>
            <p14:sldId id="410"/>
            <p14:sldId id="294"/>
            <p14:sldId id="409"/>
            <p14:sldId id="433"/>
            <p14:sldId id="411"/>
            <p14:sldId id="306"/>
            <p14:sldId id="297"/>
            <p14:sldId id="266"/>
            <p14:sldId id="421"/>
            <p14:sldId id="300"/>
            <p14:sldId id="537"/>
            <p14:sldId id="263"/>
            <p14:sldId id="408"/>
            <p14:sldId id="538"/>
            <p14:sldId id="494"/>
            <p14:sldId id="498"/>
            <p14:sldId id="499"/>
            <p14:sldId id="533"/>
            <p14:sldId id="534"/>
            <p14:sldId id="535"/>
            <p14:sldId id="505"/>
            <p14:sldId id="506"/>
            <p14:sldId id="507"/>
            <p14:sldId id="527"/>
            <p14:sldId id="511"/>
            <p14:sldId id="519"/>
            <p14:sldId id="512"/>
            <p14:sldId id="513"/>
            <p14:sldId id="539"/>
            <p14:sldId id="520"/>
            <p14:sldId id="521"/>
            <p14:sldId id="522"/>
            <p14:sldId id="530"/>
            <p14:sldId id="423"/>
            <p14:sldId id="431"/>
            <p14:sldId id="432"/>
            <p14:sldId id="430"/>
            <p14:sldId id="282"/>
            <p14:sldId id="302"/>
            <p14:sldId id="271"/>
            <p14:sldId id="400"/>
            <p14:sldId id="401"/>
            <p14:sldId id="257"/>
            <p14:sldId id="429"/>
            <p14:sldId id="419"/>
            <p14:sldId id="399"/>
          </p14:sldIdLst>
        </p14:section>
      </p14:sectionLst>
    </p:ex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89876" autoAdjust="0"/>
  </p:normalViewPr>
  <p:slideViewPr>
    <p:cSldViewPr>
      <p:cViewPr varScale="1">
        <p:scale>
          <a:sx n="98" d="100"/>
          <a:sy n="98" d="100"/>
        </p:scale>
        <p:origin x="1140"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64102-CAFF-4CE7-A2DD-8FDD3AEA94E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2FFF801-C095-434B-8038-88811DDDCB46}">
      <dgm:prSet phldrT="[Text]"/>
      <dgm:spPr/>
      <dgm:t>
        <a:bodyPr/>
        <a:lstStyle/>
        <a:p>
          <a:r>
            <a:rPr lang="en-US" b="1" dirty="0">
              <a:latin typeface="+mj-lt"/>
            </a:rPr>
            <a:t>Power</a:t>
          </a:r>
        </a:p>
      </dgm:t>
    </dgm:pt>
    <dgm:pt modelId="{FA74344B-521E-4E8C-9CCD-B21AF11EE046}" type="parTrans" cxnId="{C295D5FC-A435-47D6-9719-454930AA85A8}">
      <dgm:prSet/>
      <dgm:spPr/>
      <dgm:t>
        <a:bodyPr/>
        <a:lstStyle/>
        <a:p>
          <a:endParaRPr lang="en-US" b="1"/>
        </a:p>
      </dgm:t>
    </dgm:pt>
    <dgm:pt modelId="{826E7966-3ACF-4083-B1AE-7A22CDA5998A}" type="sibTrans" cxnId="{C295D5FC-A435-47D6-9719-454930AA85A8}">
      <dgm:prSet/>
      <dgm:spPr/>
      <dgm:t>
        <a:bodyPr/>
        <a:lstStyle/>
        <a:p>
          <a:endParaRPr lang="en-US" b="1"/>
        </a:p>
      </dgm:t>
    </dgm:pt>
    <dgm:pt modelId="{35B7935E-85B6-4064-8B66-14D7F6679555}">
      <dgm:prSet phldrT="[Text]"/>
      <dgm:spPr/>
      <dgm:t>
        <a:bodyPr/>
        <a:lstStyle/>
        <a:p>
          <a:r>
            <a:rPr lang="en-US" b="1" dirty="0">
              <a:latin typeface="+mj-lt"/>
            </a:rPr>
            <a:t>Money</a:t>
          </a:r>
        </a:p>
      </dgm:t>
    </dgm:pt>
    <dgm:pt modelId="{4ED16C52-0A97-4399-84AD-910A4D493CE2}" type="parTrans" cxnId="{6270FD27-2ADA-4AE8-BD0D-956488D57723}">
      <dgm:prSet/>
      <dgm:spPr/>
      <dgm:t>
        <a:bodyPr/>
        <a:lstStyle/>
        <a:p>
          <a:endParaRPr lang="en-US" b="1"/>
        </a:p>
      </dgm:t>
    </dgm:pt>
    <dgm:pt modelId="{1AC2EE87-C59E-43BC-BDE5-3EDA89040348}" type="sibTrans" cxnId="{6270FD27-2ADA-4AE8-BD0D-956488D57723}">
      <dgm:prSet/>
      <dgm:spPr/>
      <dgm:t>
        <a:bodyPr/>
        <a:lstStyle/>
        <a:p>
          <a:endParaRPr lang="en-US" b="1"/>
        </a:p>
      </dgm:t>
    </dgm:pt>
    <dgm:pt modelId="{94E4C999-742B-4C68-A0B9-E577543A6F3A}">
      <dgm:prSet phldrT="[Text]" custT="1"/>
      <dgm:spPr/>
      <dgm:t>
        <a:bodyPr/>
        <a:lstStyle/>
        <a:p>
          <a:r>
            <a:rPr lang="en-US" sz="2400" b="1" dirty="0">
              <a:latin typeface="+mj-lt"/>
            </a:rPr>
            <a:t>More than $1.5 trillion distributed annually</a:t>
          </a:r>
        </a:p>
      </dgm:t>
    </dgm:pt>
    <dgm:pt modelId="{F002699E-CC85-41FB-8AB5-D63A1B949046}" type="parTrans" cxnId="{E7515631-E307-44BA-940E-30D50F0C47FF}">
      <dgm:prSet/>
      <dgm:spPr/>
      <dgm:t>
        <a:bodyPr/>
        <a:lstStyle/>
        <a:p>
          <a:endParaRPr lang="en-US" b="1"/>
        </a:p>
      </dgm:t>
    </dgm:pt>
    <dgm:pt modelId="{BA23B044-7D00-4893-98FD-4B418D5734CD}" type="sibTrans" cxnId="{E7515631-E307-44BA-940E-30D50F0C47FF}">
      <dgm:prSet/>
      <dgm:spPr/>
      <dgm:t>
        <a:bodyPr/>
        <a:lstStyle/>
        <a:p>
          <a:endParaRPr lang="en-US" b="1"/>
        </a:p>
      </dgm:t>
    </dgm:pt>
    <dgm:pt modelId="{61B15AC4-E10E-42A3-B1FB-6516BAB6511D}">
      <dgm:prSet phldrT="[Text]" custT="1"/>
      <dgm:spPr/>
      <dgm:t>
        <a:bodyPr/>
        <a:lstStyle/>
        <a:p>
          <a:r>
            <a:rPr lang="en-US" sz="2400" b="1" dirty="0">
              <a:latin typeface="+mj-lt"/>
            </a:rPr>
            <a:t>State redistricting of legislative boundaries</a:t>
          </a:r>
        </a:p>
      </dgm:t>
    </dgm:pt>
    <dgm:pt modelId="{D13C7F8C-C3F1-4687-978A-5F9DAE5E1D3C}" type="parTrans" cxnId="{0935C6AE-EB72-4696-9EBA-88A52D3962A6}">
      <dgm:prSet/>
      <dgm:spPr/>
      <dgm:t>
        <a:bodyPr/>
        <a:lstStyle/>
        <a:p>
          <a:endParaRPr lang="en-US" b="1"/>
        </a:p>
      </dgm:t>
    </dgm:pt>
    <dgm:pt modelId="{FDDBB140-7D2E-4A83-A928-820A3DD5877E}" type="sibTrans" cxnId="{0935C6AE-EB72-4696-9EBA-88A52D3962A6}">
      <dgm:prSet/>
      <dgm:spPr/>
      <dgm:t>
        <a:bodyPr/>
        <a:lstStyle/>
        <a:p>
          <a:endParaRPr lang="en-US" b="1"/>
        </a:p>
      </dgm:t>
    </dgm:pt>
    <dgm:pt modelId="{0544A398-C328-4129-B4C6-EC170A9D71B1}">
      <dgm:prSet phldrT="[Text]" custT="1"/>
      <dgm:spPr/>
      <dgm:t>
        <a:bodyPr/>
        <a:lstStyle/>
        <a:p>
          <a:r>
            <a:rPr lang="en-US" sz="2400" b="1" dirty="0">
              <a:latin typeface="+mj-lt"/>
            </a:rPr>
            <a:t>Re-apportionment of Congressional seats</a:t>
          </a:r>
        </a:p>
      </dgm:t>
    </dgm:pt>
    <dgm:pt modelId="{FF384B0E-5568-47ED-ABA4-35A1AD818F64}" type="parTrans" cxnId="{D0C39E2B-2EE9-4570-9A1B-F1B4585C143B}">
      <dgm:prSet/>
      <dgm:spPr/>
      <dgm:t>
        <a:bodyPr/>
        <a:lstStyle/>
        <a:p>
          <a:endParaRPr lang="en-US" b="1"/>
        </a:p>
      </dgm:t>
    </dgm:pt>
    <dgm:pt modelId="{16564057-8A6B-4645-9439-F8BD924A91A2}" type="sibTrans" cxnId="{D0C39E2B-2EE9-4570-9A1B-F1B4585C143B}">
      <dgm:prSet/>
      <dgm:spPr/>
      <dgm:t>
        <a:bodyPr/>
        <a:lstStyle/>
        <a:p>
          <a:endParaRPr lang="en-US" b="1"/>
        </a:p>
      </dgm:t>
    </dgm:pt>
    <dgm:pt modelId="{65B05DF5-A92D-451D-80BA-71CBCB90D482}">
      <dgm:prSet phldrT="[Text]" custT="1"/>
      <dgm:spPr/>
      <dgm:t>
        <a:bodyPr/>
        <a:lstStyle/>
        <a:p>
          <a:r>
            <a:rPr lang="en-US" sz="2400" b="1" dirty="0">
              <a:latin typeface="+mj-lt"/>
            </a:rPr>
            <a:t>Power in representation</a:t>
          </a:r>
        </a:p>
      </dgm:t>
    </dgm:pt>
    <dgm:pt modelId="{AA97FBF8-811B-4DB3-84D2-9205157ECBCB}" type="parTrans" cxnId="{6E74BE50-5550-4DF4-AE87-928DD6A80444}">
      <dgm:prSet/>
      <dgm:spPr/>
      <dgm:t>
        <a:bodyPr/>
        <a:lstStyle/>
        <a:p>
          <a:endParaRPr lang="en-US" b="1"/>
        </a:p>
      </dgm:t>
    </dgm:pt>
    <dgm:pt modelId="{A5A4A3AB-47BA-426F-B8B8-B1E6883EFBAA}" type="sibTrans" cxnId="{6E74BE50-5550-4DF4-AE87-928DD6A80444}">
      <dgm:prSet/>
      <dgm:spPr/>
      <dgm:t>
        <a:bodyPr/>
        <a:lstStyle/>
        <a:p>
          <a:endParaRPr lang="en-US" b="1"/>
        </a:p>
      </dgm:t>
    </dgm:pt>
    <dgm:pt modelId="{FBB4A222-272E-4F66-A483-480356395238}">
      <dgm:prSet phldrT="[Text]" custT="1"/>
      <dgm:spPr/>
      <dgm:t>
        <a:bodyPr/>
        <a:lstStyle/>
        <a:p>
          <a:r>
            <a:rPr lang="en-US" sz="2400" b="1" dirty="0">
              <a:latin typeface="+mj-lt"/>
            </a:rPr>
            <a:t>Over $115 billion annually to California*</a:t>
          </a:r>
        </a:p>
      </dgm:t>
    </dgm:pt>
    <dgm:pt modelId="{F46BFCE6-477D-4C28-8158-351F04C48A1C}" type="parTrans" cxnId="{DE4FFFB4-C35E-445F-9422-493C234477A7}">
      <dgm:prSet/>
      <dgm:spPr/>
      <dgm:t>
        <a:bodyPr/>
        <a:lstStyle/>
        <a:p>
          <a:endParaRPr lang="en-US" b="1"/>
        </a:p>
      </dgm:t>
    </dgm:pt>
    <dgm:pt modelId="{30E7600C-BBE4-4F28-8192-9B7F29C7119A}" type="sibTrans" cxnId="{DE4FFFB4-C35E-445F-9422-493C234477A7}">
      <dgm:prSet/>
      <dgm:spPr/>
      <dgm:t>
        <a:bodyPr/>
        <a:lstStyle/>
        <a:p>
          <a:endParaRPr lang="en-US" b="1"/>
        </a:p>
      </dgm:t>
    </dgm:pt>
    <dgm:pt modelId="{F9476A69-84B8-432F-AACD-EAE1B6840850}" type="pres">
      <dgm:prSet presAssocID="{11F64102-CAFF-4CE7-A2DD-8FDD3AEA94E4}" presName="linearFlow" presStyleCnt="0">
        <dgm:presLayoutVars>
          <dgm:dir/>
          <dgm:animLvl val="lvl"/>
          <dgm:resizeHandles val="exact"/>
        </dgm:presLayoutVars>
      </dgm:prSet>
      <dgm:spPr/>
    </dgm:pt>
    <dgm:pt modelId="{698022AF-EC06-48B6-B105-491D1FAE7B83}" type="pres">
      <dgm:prSet presAssocID="{12FFF801-C095-434B-8038-88811DDDCB46}" presName="composite" presStyleCnt="0"/>
      <dgm:spPr/>
    </dgm:pt>
    <dgm:pt modelId="{6725D3D2-BFC5-4310-B5D7-630FF2BEA765}" type="pres">
      <dgm:prSet presAssocID="{12FFF801-C095-434B-8038-88811DDDCB46}" presName="parentText" presStyleLbl="alignNode1" presStyleIdx="0" presStyleCnt="2">
        <dgm:presLayoutVars>
          <dgm:chMax val="1"/>
          <dgm:bulletEnabled val="1"/>
        </dgm:presLayoutVars>
      </dgm:prSet>
      <dgm:spPr/>
    </dgm:pt>
    <dgm:pt modelId="{5A20D6E3-0D09-49C7-B892-17F722341415}" type="pres">
      <dgm:prSet presAssocID="{12FFF801-C095-434B-8038-88811DDDCB46}" presName="descendantText" presStyleLbl="alignAcc1" presStyleIdx="0" presStyleCnt="2">
        <dgm:presLayoutVars>
          <dgm:bulletEnabled val="1"/>
        </dgm:presLayoutVars>
      </dgm:prSet>
      <dgm:spPr/>
    </dgm:pt>
    <dgm:pt modelId="{E30BA832-ADB6-4331-B766-D732F936C290}" type="pres">
      <dgm:prSet presAssocID="{826E7966-3ACF-4083-B1AE-7A22CDA5998A}" presName="sp" presStyleCnt="0"/>
      <dgm:spPr/>
    </dgm:pt>
    <dgm:pt modelId="{56C53606-9593-4BB0-BC93-E497708B0E1F}" type="pres">
      <dgm:prSet presAssocID="{35B7935E-85B6-4064-8B66-14D7F6679555}" presName="composite" presStyleCnt="0"/>
      <dgm:spPr/>
    </dgm:pt>
    <dgm:pt modelId="{8151DB83-F6E1-4632-BA86-6BF5F4EE235D}" type="pres">
      <dgm:prSet presAssocID="{35B7935E-85B6-4064-8B66-14D7F6679555}" presName="parentText" presStyleLbl="alignNode1" presStyleIdx="1" presStyleCnt="2">
        <dgm:presLayoutVars>
          <dgm:chMax val="1"/>
          <dgm:bulletEnabled val="1"/>
        </dgm:presLayoutVars>
      </dgm:prSet>
      <dgm:spPr/>
    </dgm:pt>
    <dgm:pt modelId="{F77FC147-7F36-4E79-B945-19B451E46FBD}" type="pres">
      <dgm:prSet presAssocID="{35B7935E-85B6-4064-8B66-14D7F6679555}" presName="descendantText" presStyleLbl="alignAcc1" presStyleIdx="1" presStyleCnt="2">
        <dgm:presLayoutVars>
          <dgm:bulletEnabled val="1"/>
        </dgm:presLayoutVars>
      </dgm:prSet>
      <dgm:spPr/>
    </dgm:pt>
  </dgm:ptLst>
  <dgm:cxnLst>
    <dgm:cxn modelId="{6270FD27-2ADA-4AE8-BD0D-956488D57723}" srcId="{11F64102-CAFF-4CE7-A2DD-8FDD3AEA94E4}" destId="{35B7935E-85B6-4064-8B66-14D7F6679555}" srcOrd="1" destOrd="0" parTransId="{4ED16C52-0A97-4399-84AD-910A4D493CE2}" sibTransId="{1AC2EE87-C59E-43BC-BDE5-3EDA89040348}"/>
    <dgm:cxn modelId="{D0C39E2B-2EE9-4570-9A1B-F1B4585C143B}" srcId="{12FFF801-C095-434B-8038-88811DDDCB46}" destId="{0544A398-C328-4129-B4C6-EC170A9D71B1}" srcOrd="1" destOrd="0" parTransId="{FF384B0E-5568-47ED-ABA4-35A1AD818F64}" sibTransId="{16564057-8A6B-4645-9439-F8BD924A91A2}"/>
    <dgm:cxn modelId="{CF9E0D2C-2546-418F-B273-5802C6F2D9FF}" type="presOf" srcId="{61B15AC4-E10E-42A3-B1FB-6516BAB6511D}" destId="{5A20D6E3-0D09-49C7-B892-17F722341415}" srcOrd="0" destOrd="2" presId="urn:microsoft.com/office/officeart/2005/8/layout/chevron2"/>
    <dgm:cxn modelId="{E7515631-E307-44BA-940E-30D50F0C47FF}" srcId="{35B7935E-85B6-4064-8B66-14D7F6679555}" destId="{94E4C999-742B-4C68-A0B9-E577543A6F3A}" srcOrd="0" destOrd="0" parTransId="{F002699E-CC85-41FB-8AB5-D63A1B949046}" sibTransId="{BA23B044-7D00-4893-98FD-4B418D5734CD}"/>
    <dgm:cxn modelId="{D0556461-59B3-4028-9FEC-EB77E4CD2078}" type="presOf" srcId="{0544A398-C328-4129-B4C6-EC170A9D71B1}" destId="{5A20D6E3-0D09-49C7-B892-17F722341415}" srcOrd="0" destOrd="1" presId="urn:microsoft.com/office/officeart/2005/8/layout/chevron2"/>
    <dgm:cxn modelId="{33A2C24C-A735-4D62-9F71-C01F219D344E}" type="presOf" srcId="{35B7935E-85B6-4064-8B66-14D7F6679555}" destId="{8151DB83-F6E1-4632-BA86-6BF5F4EE235D}" srcOrd="0" destOrd="0" presId="urn:microsoft.com/office/officeart/2005/8/layout/chevron2"/>
    <dgm:cxn modelId="{6E74BE50-5550-4DF4-AE87-928DD6A80444}" srcId="{12FFF801-C095-434B-8038-88811DDDCB46}" destId="{65B05DF5-A92D-451D-80BA-71CBCB90D482}" srcOrd="0" destOrd="0" parTransId="{AA97FBF8-811B-4DB3-84D2-9205157ECBCB}" sibTransId="{A5A4A3AB-47BA-426F-B8B8-B1E6883EFBAA}"/>
    <dgm:cxn modelId="{2F90597A-E428-4FE6-8F4A-A1FC05B42E1A}" type="presOf" srcId="{65B05DF5-A92D-451D-80BA-71CBCB90D482}" destId="{5A20D6E3-0D09-49C7-B892-17F722341415}" srcOrd="0" destOrd="0" presId="urn:microsoft.com/office/officeart/2005/8/layout/chevron2"/>
    <dgm:cxn modelId="{390140A7-4934-4BB3-B8F7-C7E6EACFE7AC}" type="presOf" srcId="{FBB4A222-272E-4F66-A483-480356395238}" destId="{F77FC147-7F36-4E79-B945-19B451E46FBD}" srcOrd="0" destOrd="1" presId="urn:microsoft.com/office/officeart/2005/8/layout/chevron2"/>
    <dgm:cxn modelId="{0935C6AE-EB72-4696-9EBA-88A52D3962A6}" srcId="{12FFF801-C095-434B-8038-88811DDDCB46}" destId="{61B15AC4-E10E-42A3-B1FB-6516BAB6511D}" srcOrd="2" destOrd="0" parTransId="{D13C7F8C-C3F1-4687-978A-5F9DAE5E1D3C}" sibTransId="{FDDBB140-7D2E-4A83-A928-820A3DD5877E}"/>
    <dgm:cxn modelId="{DE4FFFB4-C35E-445F-9422-493C234477A7}" srcId="{35B7935E-85B6-4064-8B66-14D7F6679555}" destId="{FBB4A222-272E-4F66-A483-480356395238}" srcOrd="1" destOrd="0" parTransId="{F46BFCE6-477D-4C28-8158-351F04C48A1C}" sibTransId="{30E7600C-BBE4-4F28-8192-9B7F29C7119A}"/>
    <dgm:cxn modelId="{8BDC79B9-2C24-478D-8946-99611154B213}" type="presOf" srcId="{94E4C999-742B-4C68-A0B9-E577543A6F3A}" destId="{F77FC147-7F36-4E79-B945-19B451E46FBD}" srcOrd="0" destOrd="0" presId="urn:microsoft.com/office/officeart/2005/8/layout/chevron2"/>
    <dgm:cxn modelId="{B8D5EFD5-8C7F-4269-935F-AD5EAA437911}" type="presOf" srcId="{12FFF801-C095-434B-8038-88811DDDCB46}" destId="{6725D3D2-BFC5-4310-B5D7-630FF2BEA765}" srcOrd="0" destOrd="0" presId="urn:microsoft.com/office/officeart/2005/8/layout/chevron2"/>
    <dgm:cxn modelId="{73942DFB-34D6-413F-AE15-01EA9667FEEF}" type="presOf" srcId="{11F64102-CAFF-4CE7-A2DD-8FDD3AEA94E4}" destId="{F9476A69-84B8-432F-AACD-EAE1B6840850}" srcOrd="0" destOrd="0" presId="urn:microsoft.com/office/officeart/2005/8/layout/chevron2"/>
    <dgm:cxn modelId="{C295D5FC-A435-47D6-9719-454930AA85A8}" srcId="{11F64102-CAFF-4CE7-A2DD-8FDD3AEA94E4}" destId="{12FFF801-C095-434B-8038-88811DDDCB46}" srcOrd="0" destOrd="0" parTransId="{FA74344B-521E-4E8C-9CCD-B21AF11EE046}" sibTransId="{826E7966-3ACF-4083-B1AE-7A22CDA5998A}"/>
    <dgm:cxn modelId="{80FA6769-AE50-41F8-A1A2-6DC720A29ACA}" type="presParOf" srcId="{F9476A69-84B8-432F-AACD-EAE1B6840850}" destId="{698022AF-EC06-48B6-B105-491D1FAE7B83}" srcOrd="0" destOrd="0" presId="urn:microsoft.com/office/officeart/2005/8/layout/chevron2"/>
    <dgm:cxn modelId="{E24F6519-3E3F-4ABA-8110-48513355A3ED}" type="presParOf" srcId="{698022AF-EC06-48B6-B105-491D1FAE7B83}" destId="{6725D3D2-BFC5-4310-B5D7-630FF2BEA765}" srcOrd="0" destOrd="0" presId="urn:microsoft.com/office/officeart/2005/8/layout/chevron2"/>
    <dgm:cxn modelId="{2BC64358-F81B-46A5-9629-475353FD176B}" type="presParOf" srcId="{698022AF-EC06-48B6-B105-491D1FAE7B83}" destId="{5A20D6E3-0D09-49C7-B892-17F722341415}" srcOrd="1" destOrd="0" presId="urn:microsoft.com/office/officeart/2005/8/layout/chevron2"/>
    <dgm:cxn modelId="{BFCD704D-8C4F-4872-B1B1-0BF0DDEB1ACA}" type="presParOf" srcId="{F9476A69-84B8-432F-AACD-EAE1B6840850}" destId="{E30BA832-ADB6-4331-B766-D732F936C290}" srcOrd="1" destOrd="0" presId="urn:microsoft.com/office/officeart/2005/8/layout/chevron2"/>
    <dgm:cxn modelId="{17B7CC48-4D1B-403E-A63A-CEC321EE4A52}" type="presParOf" srcId="{F9476A69-84B8-432F-AACD-EAE1B6840850}" destId="{56C53606-9593-4BB0-BC93-E497708B0E1F}" srcOrd="2" destOrd="0" presId="urn:microsoft.com/office/officeart/2005/8/layout/chevron2"/>
    <dgm:cxn modelId="{BA38B4FA-D033-4BED-9BC7-A605EAAF9688}" type="presParOf" srcId="{56C53606-9593-4BB0-BC93-E497708B0E1F}" destId="{8151DB83-F6E1-4632-BA86-6BF5F4EE235D}" srcOrd="0" destOrd="0" presId="urn:microsoft.com/office/officeart/2005/8/layout/chevron2"/>
    <dgm:cxn modelId="{71E16C1A-18DD-4C94-BE7A-C354C5ADAB8C}" type="presParOf" srcId="{56C53606-9593-4BB0-BC93-E497708B0E1F}" destId="{F77FC147-7F36-4E79-B945-19B451E46F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5D3D2-BFC5-4310-B5D7-630FF2BEA765}">
      <dsp:nvSpPr>
        <dsp:cNvPr id="0" name=""/>
        <dsp:cNvSpPr/>
      </dsp:nvSpPr>
      <dsp:spPr>
        <a:xfrm rot="5400000">
          <a:off x="-388049" y="390880"/>
          <a:ext cx="2586997" cy="18108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b="1" kern="1200" dirty="0">
              <a:latin typeface="+mj-lt"/>
            </a:rPr>
            <a:t>Power</a:t>
          </a:r>
        </a:p>
      </dsp:txBody>
      <dsp:txXfrm rot="-5400000">
        <a:off x="2" y="908279"/>
        <a:ext cx="1810897" cy="776100"/>
      </dsp:txXfrm>
    </dsp:sp>
    <dsp:sp modelId="{5A20D6E3-0D09-49C7-B892-17F722341415}">
      <dsp:nvSpPr>
        <dsp:cNvPr id="0" name=""/>
        <dsp:cNvSpPr/>
      </dsp:nvSpPr>
      <dsp:spPr>
        <a:xfrm rot="5400000">
          <a:off x="4815508" y="-3001779"/>
          <a:ext cx="1681548" cy="7690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mj-lt"/>
            </a:rPr>
            <a:t>Power in representation</a:t>
          </a:r>
        </a:p>
        <a:p>
          <a:pPr marL="228600" lvl="1" indent="-228600" algn="l" defTabSz="1066800">
            <a:lnSpc>
              <a:spcPct val="90000"/>
            </a:lnSpc>
            <a:spcBef>
              <a:spcPct val="0"/>
            </a:spcBef>
            <a:spcAft>
              <a:spcPct val="15000"/>
            </a:spcAft>
            <a:buChar char="•"/>
          </a:pPr>
          <a:r>
            <a:rPr lang="en-US" sz="2400" b="1" kern="1200" dirty="0">
              <a:latin typeface="+mj-lt"/>
            </a:rPr>
            <a:t>Re-apportionment of Congressional seats</a:t>
          </a:r>
        </a:p>
        <a:p>
          <a:pPr marL="228600" lvl="1" indent="-228600" algn="l" defTabSz="1066800">
            <a:lnSpc>
              <a:spcPct val="90000"/>
            </a:lnSpc>
            <a:spcBef>
              <a:spcPct val="0"/>
            </a:spcBef>
            <a:spcAft>
              <a:spcPct val="15000"/>
            </a:spcAft>
            <a:buChar char="•"/>
          </a:pPr>
          <a:r>
            <a:rPr lang="en-US" sz="2400" b="1" kern="1200" dirty="0">
              <a:latin typeface="+mj-lt"/>
            </a:rPr>
            <a:t>State redistricting of legislative boundaries</a:t>
          </a:r>
        </a:p>
      </dsp:txBody>
      <dsp:txXfrm rot="-5400000">
        <a:off x="1810898" y="84917"/>
        <a:ext cx="7608683" cy="1517376"/>
      </dsp:txXfrm>
    </dsp:sp>
    <dsp:sp modelId="{8151DB83-F6E1-4632-BA86-6BF5F4EE235D}">
      <dsp:nvSpPr>
        <dsp:cNvPr id="0" name=""/>
        <dsp:cNvSpPr/>
      </dsp:nvSpPr>
      <dsp:spPr>
        <a:xfrm rot="5400000">
          <a:off x="-388049" y="2694866"/>
          <a:ext cx="2586997" cy="18108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b="1" kern="1200" dirty="0">
              <a:latin typeface="+mj-lt"/>
            </a:rPr>
            <a:t>Money</a:t>
          </a:r>
        </a:p>
      </dsp:txBody>
      <dsp:txXfrm rot="-5400000">
        <a:off x="2" y="3212265"/>
        <a:ext cx="1810897" cy="776100"/>
      </dsp:txXfrm>
    </dsp:sp>
    <dsp:sp modelId="{F77FC147-7F36-4E79-B945-19B451E46FBD}">
      <dsp:nvSpPr>
        <dsp:cNvPr id="0" name=""/>
        <dsp:cNvSpPr/>
      </dsp:nvSpPr>
      <dsp:spPr>
        <a:xfrm rot="5400000">
          <a:off x="4815508" y="-697793"/>
          <a:ext cx="1681548" cy="7690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mj-lt"/>
            </a:rPr>
            <a:t>More than $1.5 trillion distributed annually</a:t>
          </a:r>
        </a:p>
        <a:p>
          <a:pPr marL="228600" lvl="1" indent="-228600" algn="l" defTabSz="1066800">
            <a:lnSpc>
              <a:spcPct val="90000"/>
            </a:lnSpc>
            <a:spcBef>
              <a:spcPct val="0"/>
            </a:spcBef>
            <a:spcAft>
              <a:spcPct val="15000"/>
            </a:spcAft>
            <a:buChar char="•"/>
          </a:pPr>
          <a:r>
            <a:rPr lang="en-US" sz="2400" b="1" kern="1200" dirty="0">
              <a:latin typeface="+mj-lt"/>
            </a:rPr>
            <a:t>Over $115 billion annually to California*</a:t>
          </a:r>
        </a:p>
      </dsp:txBody>
      <dsp:txXfrm rot="-5400000">
        <a:off x="1810898" y="2388903"/>
        <a:ext cx="7608683" cy="15173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6356B49-3B2C-4893-BD1D-62F2098F3707}" type="datetimeFigureOut">
              <a:rPr lang="en-US" smtClean="0"/>
              <a:t>3/2/2020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DB6ADAE-1479-4B49-AB41-F0471C65A9C2}" type="slidenum">
              <a:rPr lang="en-US" smtClean="0"/>
              <a:t>‹#›</a:t>
            </a:fld>
            <a:endParaRPr lang="en-US"/>
          </a:p>
        </p:txBody>
      </p:sp>
    </p:spTree>
    <p:extLst>
      <p:ext uri="{BB962C8B-B14F-4D97-AF65-F5344CB8AC3E}">
        <p14:creationId xmlns:p14="http://schemas.microsoft.com/office/powerpoint/2010/main" val="229824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b="1" dirty="0"/>
          </a:p>
          <a:p>
            <a:r>
              <a:rPr lang="en-US" dirty="0"/>
              <a:t>Now we all live in the US and enjoy the nation’s benefits. It’s important we learn about one of the largest efforts the nation will undergo. </a:t>
            </a:r>
          </a:p>
          <a:p>
            <a:r>
              <a:rPr lang="en-US" dirty="0"/>
              <a:t>It has to do with all of us, no matter where you were born. We all live here now and this is our community. </a:t>
            </a:r>
          </a:p>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a:t>
            </a:fld>
            <a:endParaRPr lang="en-US"/>
          </a:p>
        </p:txBody>
      </p:sp>
    </p:spTree>
    <p:extLst>
      <p:ext uri="{BB962C8B-B14F-4D97-AF65-F5344CB8AC3E}">
        <p14:creationId xmlns:p14="http://schemas.microsoft.com/office/powerpoint/2010/main" val="247931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690995" y="4400550"/>
            <a:ext cx="5486400" cy="3600450"/>
          </a:xfrm>
        </p:spPr>
        <p:txBody>
          <a:bodyPr/>
          <a:lstStyle/>
          <a:p>
            <a:pPr defTabSz="914282">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11</a:t>
            </a:fld>
            <a:endParaRPr lang="en-US"/>
          </a:p>
        </p:txBody>
      </p:sp>
    </p:spTree>
    <p:extLst>
      <p:ext uri="{BB962C8B-B14F-4D97-AF65-F5344CB8AC3E}">
        <p14:creationId xmlns:p14="http://schemas.microsoft.com/office/powerpoint/2010/main" val="220292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963459" lvl="1" indent="-510067">
              <a:lnSpc>
                <a:spcPct val="90000"/>
              </a:lnSpc>
              <a:buFont typeface="+mj-lt"/>
              <a:buAutoNum type="arabicPeriod"/>
            </a:pPr>
            <a:endParaRPr lang="en-US" altLang="en-US" sz="3000" b="1" dirty="0"/>
          </a:p>
          <a:p>
            <a:pPr>
              <a:lnSpc>
                <a:spcPct val="90000"/>
              </a:lnSpc>
            </a:pPr>
            <a:endParaRPr lang="en-US" altLang="en-US" sz="2600" dirty="0"/>
          </a:p>
          <a:p>
            <a:pPr marL="963459" lvl="1" indent="-510067">
              <a:lnSpc>
                <a:spcPct val="90000"/>
              </a:lnSpc>
              <a:buFont typeface="+mj-lt"/>
              <a:buAutoNum type="arabicPeriod"/>
            </a:pPr>
            <a:r>
              <a:rPr lang="en-US" altLang="en-US" dirty="0"/>
              <a:t>We will never share a respondents personal information with other government agencies</a:t>
            </a:r>
          </a:p>
          <a:p>
            <a:pPr marL="963459" lvl="1" indent="-510067">
              <a:lnSpc>
                <a:spcPct val="90000"/>
              </a:lnSpc>
              <a:buFont typeface="+mj-lt"/>
              <a:buAutoNum type="arabicPeriod"/>
            </a:pPr>
            <a:r>
              <a:rPr lang="en-US" altLang="en-US" dirty="0"/>
              <a:t>Results from the census are reported in statistical format only</a:t>
            </a:r>
          </a:p>
          <a:p>
            <a:pPr marL="963459" lvl="1" indent="-510067">
              <a:lnSpc>
                <a:spcPct val="90000"/>
              </a:lnSpc>
              <a:buFont typeface="+mj-lt"/>
              <a:buAutoNum type="arabicPeriod"/>
            </a:pPr>
            <a:r>
              <a:rPr lang="en-US" altLang="en-US" dirty="0"/>
              <a:t>Records are confidential for 72 years by law (Title 44, U.S. Code)</a:t>
            </a:r>
          </a:p>
          <a:p>
            <a:pPr marL="963459" lvl="1" indent="-510067">
              <a:lnSpc>
                <a:spcPct val="90000"/>
              </a:lnSpc>
              <a:buFont typeface="+mj-lt"/>
              <a:buAutoNum type="arabicPeriod"/>
            </a:pPr>
            <a:r>
              <a:rPr lang="en-US" altLang="en-US" dirty="0"/>
              <a:t>All Census Bureau employees swear a lifetime oath to protect respondent information.</a:t>
            </a:r>
          </a:p>
          <a:p>
            <a:pPr marL="963459" lvl="1" indent="-510067">
              <a:lnSpc>
                <a:spcPct val="90000"/>
              </a:lnSpc>
              <a:buFont typeface="+mj-lt"/>
              <a:buAutoNum type="arabicPeriod"/>
            </a:pPr>
            <a:r>
              <a:rPr lang="en-US" altLang="en-US" dirty="0"/>
              <a:t>Penalty for wrongful disclosure is up to 5 years imprisonment and/or a fine of $250,000</a:t>
            </a:r>
            <a:endParaRPr lang="en-US" dirty="0"/>
          </a:p>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12</a:t>
            </a:fld>
            <a:endParaRPr lang="en-US"/>
          </a:p>
        </p:txBody>
      </p:sp>
    </p:spTree>
    <p:extLst>
      <p:ext uri="{BB962C8B-B14F-4D97-AF65-F5344CB8AC3E}">
        <p14:creationId xmlns:p14="http://schemas.microsoft.com/office/powerpoint/2010/main" val="191534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One way street! </a:t>
            </a:r>
          </a:p>
          <a:p>
            <a:endParaRPr lang="en-US" dirty="0"/>
          </a:p>
          <a:p>
            <a:pPr marL="171450" indent="-171450">
              <a:buFont typeface="Arial" panose="020B0604020202020204" pitchFamily="34" charset="0"/>
              <a:buChar char="•"/>
            </a:pPr>
            <a:r>
              <a:rPr lang="en-US" sz="1200" dirty="0"/>
              <a:t>Title 13 of the U.S. Constitution states information provided to and collected by the U.S. Census Bureau is strictly confidential and is secure.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U.S. Census Bureau has strong precautions in place to keep collected data safe from hacking and other cyber threats.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Its against the law to release your responses in any way that could identify you or your household.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04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a:p>
            <a:r>
              <a:rPr lang="en-US" dirty="0"/>
              <a:t>Technology is making it easier to respond more than ever.</a:t>
            </a:r>
          </a:p>
          <a:p>
            <a:endParaRPr lang="en-US" dirty="0"/>
          </a:p>
          <a:p>
            <a:r>
              <a:rPr lang="en-US" dirty="0"/>
              <a:t>• For the first time, people will have multiple ways to self-respond –mail, phone, and online – and full choice to opt for the mode with</a:t>
            </a:r>
          </a:p>
          <a:p>
            <a:r>
              <a:rPr lang="en-US" dirty="0"/>
              <a:t>which they feel most comfortable.</a:t>
            </a:r>
          </a:p>
          <a:p>
            <a:endParaRPr lang="en-US" dirty="0"/>
          </a:p>
          <a:p>
            <a:pPr marL="171450" indent="-171450">
              <a:buFont typeface="Arial" panose="020B0604020202020204" pitchFamily="34" charset="0"/>
              <a:buChar char="•"/>
            </a:pPr>
            <a:r>
              <a:rPr lang="en-US" altLang="zh-CN" dirty="0"/>
              <a:t>Census Action Kiosks to become available – Map in </a:t>
            </a:r>
            <a:r>
              <a:rPr lang="en-US" altLang="zh-CN" dirty="0" err="1"/>
              <a:t>Janurary</a:t>
            </a:r>
            <a:r>
              <a:rPr lang="en-US" altLang="zh-CN" dirty="0"/>
              <a:t>. Go to census.lacounty.gov </a:t>
            </a:r>
            <a:endParaRPr lang="en-US" dirty="0"/>
          </a:p>
          <a:p>
            <a:endParaRPr lang="en-US" dirty="0"/>
          </a:p>
          <a:p>
            <a:r>
              <a:rPr lang="en-US" dirty="0"/>
              <a:t>• The Census Bureau will be encouraging individuals nationwide to respond whenever and wherever they are. This includes the ability for</a:t>
            </a:r>
          </a:p>
          <a:p>
            <a:r>
              <a:rPr lang="en-US" dirty="0"/>
              <a:t>folks to respond on the go or at community events</a:t>
            </a:r>
          </a:p>
          <a:p>
            <a:endParaRPr lang="en-US" dirty="0"/>
          </a:p>
          <a:p>
            <a:pPr marL="171450" indent="-171450">
              <a:buFont typeface="Arial" panose="020B0604020202020204" pitchFamily="34" charset="0"/>
              <a:buChar char="•"/>
            </a:pPr>
            <a:r>
              <a:rPr lang="en-US" dirty="0"/>
              <a:t>Mailing process still being finalized in end-to-end test.</a:t>
            </a:r>
          </a:p>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14</a:t>
            </a:fld>
            <a:endParaRPr lang="en-US"/>
          </a:p>
        </p:txBody>
      </p:sp>
    </p:spTree>
    <p:extLst>
      <p:ext uri="{BB962C8B-B14F-4D97-AF65-F5344CB8AC3E}">
        <p14:creationId xmlns:p14="http://schemas.microsoft.com/office/powerpoint/2010/main" val="302557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1" dirty="0"/>
              <a:t>Key dates and Milestones:</a:t>
            </a:r>
          </a:p>
          <a:p>
            <a:endParaRPr lang="en-US" b="1" dirty="0"/>
          </a:p>
          <a:p>
            <a:r>
              <a:rPr lang="en-US" dirty="0"/>
              <a:t>In 2017 we initiated the </a:t>
            </a:r>
            <a:r>
              <a:rPr lang="en-US" b="1" dirty="0"/>
              <a:t>local update of census addresses or LUCA</a:t>
            </a:r>
            <a:r>
              <a:rPr lang="en-US" dirty="0"/>
              <a:t>. LUCA is a major operation and task that allows local jurisdictions to review the Census Bureau’s Master address file for their local areas and an opportunity to update the address file with local records.   </a:t>
            </a:r>
          </a:p>
          <a:p>
            <a:endParaRPr lang="en-US" dirty="0"/>
          </a:p>
          <a:p>
            <a:r>
              <a:rPr lang="en-US" b="1" dirty="0"/>
              <a:t>In 2017 we also published residency criteria</a:t>
            </a:r>
            <a:r>
              <a:rPr lang="en-US" dirty="0"/>
              <a:t>. this is used to determine </a:t>
            </a:r>
            <a:r>
              <a:rPr lang="en-US" b="1" dirty="0"/>
              <a:t>where people are counted in the 2020 Census</a:t>
            </a:r>
            <a:r>
              <a:rPr lang="en-US" dirty="0"/>
              <a:t>.  It is based on </a:t>
            </a:r>
            <a:r>
              <a:rPr lang="en-US" b="1" dirty="0"/>
              <a:t>the concept of usual residence </a:t>
            </a:r>
            <a:r>
              <a:rPr lang="en-US" dirty="0"/>
              <a:t>which simply means </a:t>
            </a:r>
            <a:r>
              <a:rPr lang="en-US" b="1" dirty="0"/>
              <a:t>the place where you live and sleep most of the time</a:t>
            </a:r>
            <a:r>
              <a:rPr lang="en-US" dirty="0"/>
              <a:t>.</a:t>
            </a:r>
          </a:p>
          <a:p>
            <a:endParaRPr lang="en-US" dirty="0"/>
          </a:p>
          <a:p>
            <a:r>
              <a:rPr lang="en-US" dirty="0"/>
              <a:t>We also count people in certain types of group facilities on census day. </a:t>
            </a:r>
            <a:r>
              <a:rPr lang="en-US" b="1" dirty="0"/>
              <a:t> People who do not have a usual residence or who cannot determine their usual residence are counted where they are on census day</a:t>
            </a:r>
            <a:r>
              <a:rPr lang="en-US" dirty="0"/>
              <a:t>. </a:t>
            </a:r>
          </a:p>
          <a:p>
            <a:endParaRPr lang="en-US" dirty="0"/>
          </a:p>
          <a:p>
            <a:r>
              <a:rPr lang="en-US" b="1" dirty="0"/>
              <a:t>In 2018 we submitted the 2020 questions wording to Congress in March as mandated.</a:t>
            </a:r>
          </a:p>
          <a:p>
            <a:endParaRPr lang="en-US" b="1" dirty="0"/>
          </a:p>
          <a:p>
            <a:r>
              <a:rPr lang="en-US" b="1" dirty="0"/>
              <a:t>Now that the LA Regional Census Center is open we will continue to test and prioritize the readiness of our integrated systems and how theses systems interact. </a:t>
            </a:r>
          </a:p>
          <a:p>
            <a:endParaRPr lang="en-US" b="1" dirty="0"/>
          </a:p>
          <a:p>
            <a:pPr defTabSz="906902"/>
            <a:r>
              <a:rPr lang="en-US" b="1" dirty="0"/>
              <a:t>In 2019 we will be opening approximately </a:t>
            </a:r>
            <a:r>
              <a:rPr lang="en-US" b="1" u="sng" dirty="0"/>
              <a:t>seven</a:t>
            </a:r>
            <a:r>
              <a:rPr lang="en-US" b="1" dirty="0"/>
              <a:t> Early Area Census Offices. For Los Angeles County the location will be in Van Nuys.  There will be 26 total for California and 43 for the region.</a:t>
            </a:r>
          </a:p>
          <a:p>
            <a:endParaRPr lang="en-US" b="1" dirty="0"/>
          </a:p>
          <a:p>
            <a:r>
              <a:rPr lang="en-US" b="1" dirty="0"/>
              <a:t>Starting in 2018 we have been working with local municipalities to form complete count committees for which we are providing training.  A complete count committee convenes to drive the local 2020 Census message</a:t>
            </a:r>
            <a:r>
              <a:rPr lang="en-US" dirty="0"/>
              <a:t>.  </a:t>
            </a:r>
            <a:r>
              <a:rPr lang="en-US" b="1" dirty="0"/>
              <a:t>We are hiring for the early area Census offices which we will begin in this summer. </a:t>
            </a:r>
          </a:p>
          <a:p>
            <a:endParaRPr lang="en-US" b="1" dirty="0"/>
          </a:p>
          <a:p>
            <a:r>
              <a:rPr lang="en-US" b="1" dirty="0"/>
              <a:t>In 2020 we will have full blown multi-media advertising campaign. We have already contracted with team Y&amp;R, the same advertising agency we used in the 2000 census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38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Here is a time line of how the Census Bureau will be sending  invitations and contacting  the public about the census.</a:t>
            </a:r>
          </a:p>
          <a:p>
            <a:endParaRPr lang="en-US" dirty="0"/>
          </a:p>
          <a:p>
            <a:pPr algn="l">
              <a:lnSpc>
                <a:spcPct val="100000"/>
              </a:lnSpc>
              <a:spcBef>
                <a:spcPct val="0"/>
              </a:spcBef>
            </a:pPr>
            <a:r>
              <a:rPr lang="en-US" sz="1200" b="1" dirty="0">
                <a:latin typeface="Verdana" panose="020B0604030504040204" pitchFamily="34" charset="0"/>
                <a:ea typeface="Verdana" panose="020B0604030504040204" pitchFamily="34" charset="0"/>
                <a:cs typeface="Verdana" panose="020B0604030504040204" pitchFamily="34" charset="0"/>
              </a:rPr>
              <a:t>Internet Self Response</a:t>
            </a:r>
          </a:p>
          <a:p>
            <a:pPr algn="l">
              <a:lnSpc>
                <a:spcPct val="100000"/>
              </a:lnSpc>
              <a:spcBef>
                <a:spcPct val="0"/>
              </a:spcBef>
            </a:pPr>
            <a:r>
              <a:rPr lang="en-US" sz="1200" b="1" dirty="0">
                <a:latin typeface="Verdana" panose="020B0604030504040204" pitchFamily="34" charset="0"/>
                <a:ea typeface="Verdana" panose="020B0604030504040204" pitchFamily="34" charset="0"/>
                <a:cs typeface="Verdana" panose="020B0604030504040204" pitchFamily="34" charset="0"/>
              </a:rPr>
              <a:t>Starting March 23, 2020</a:t>
            </a:r>
          </a:p>
          <a:p>
            <a:pPr algn="ctr">
              <a:lnSpc>
                <a:spcPct val="100000"/>
              </a:lnSpc>
              <a:spcBef>
                <a:spcPct val="0"/>
              </a:spcBef>
            </a:pPr>
            <a:endParaRPr lang="en-US" sz="1200" b="1" dirty="0">
              <a:latin typeface="Verdana" panose="020B0604030504040204" pitchFamily="34" charset="0"/>
              <a:ea typeface="Verdana" panose="020B0604030504040204" pitchFamily="34" charset="0"/>
              <a:cs typeface="Verdana" panose="020B0604030504040204" pitchFamily="34" charset="0"/>
            </a:endParaRPr>
          </a:p>
          <a:p>
            <a:pPr algn="l">
              <a:lnSpc>
                <a:spcPct val="100000"/>
              </a:lnSpc>
              <a:spcBef>
                <a:spcPct val="0"/>
              </a:spcBef>
            </a:pPr>
            <a:r>
              <a:rPr lang="en-US" sz="1200" dirty="0"/>
              <a:t>The Census Bureau is making it easier to respond with technology.</a:t>
            </a:r>
          </a:p>
          <a:p>
            <a:endParaRPr lang="en-US" sz="1200" dirty="0"/>
          </a:p>
          <a:p>
            <a:r>
              <a:rPr lang="en-US" sz="1200" dirty="0"/>
              <a:t>• For the first time, people will have multiple ways to self-respond –mail</a:t>
            </a:r>
            <a:r>
              <a:rPr lang="zh-CN" altLang="en-US" sz="1200" dirty="0"/>
              <a:t>，</a:t>
            </a:r>
            <a:r>
              <a:rPr lang="en-US" altLang="zh-CN" sz="1200" dirty="0"/>
              <a:t>phone, online</a:t>
            </a:r>
            <a:r>
              <a:rPr lang="en-US" sz="1200" dirty="0"/>
              <a:t> – and full choice to opt for the mode with</a:t>
            </a:r>
          </a:p>
          <a:p>
            <a:r>
              <a:rPr lang="en-US" sz="1200" dirty="0"/>
              <a:t>which they feel most comfortable.</a:t>
            </a:r>
          </a:p>
          <a:p>
            <a:endParaRPr lang="en-US" sz="1200" dirty="0"/>
          </a:p>
          <a:p>
            <a:r>
              <a:rPr lang="en-US" sz="1200" dirty="0"/>
              <a:t>• The Census Bureau will be encouraging individuals nationwide to </a:t>
            </a:r>
            <a:r>
              <a:rPr lang="en-US" sz="1200" b="1" dirty="0"/>
              <a:t>respond whenever and wherever they are</a:t>
            </a:r>
            <a:r>
              <a:rPr lang="en-US" sz="1200" dirty="0"/>
              <a:t>. This includes the ability for folks to respond on the go or at community events, even if they do not have the unique Census ID sent to their address.  Ways to complete the Census </a:t>
            </a:r>
            <a:r>
              <a:rPr lang="en-US" sz="1200" dirty="0" err="1"/>
              <a:t>Questionaire</a:t>
            </a:r>
            <a:r>
              <a:rPr lang="en-US" sz="1200" dirty="0"/>
              <a:t>:</a:t>
            </a:r>
          </a:p>
          <a:p>
            <a:endParaRPr lang="en-US" sz="1200" dirty="0"/>
          </a:p>
          <a:p>
            <a:pPr marL="177543" indent="-177543">
              <a:buFont typeface="Arial" panose="020B0604020202020204" pitchFamily="34" charset="0"/>
              <a:buChar char="•"/>
            </a:pPr>
            <a:r>
              <a:rPr lang="en-US" sz="1200" dirty="0"/>
              <a:t>Mailing</a:t>
            </a:r>
          </a:p>
          <a:p>
            <a:pPr marL="177543" indent="-177543">
              <a:buFont typeface="Arial" panose="020B0604020202020204" pitchFamily="34" charset="0"/>
              <a:buChar char="•"/>
            </a:pPr>
            <a:r>
              <a:rPr lang="en-US" sz="1200" dirty="0"/>
              <a:t>By Phone </a:t>
            </a:r>
          </a:p>
          <a:p>
            <a:pPr marL="177543" indent="-177543">
              <a:buFont typeface="Arial" panose="020B0604020202020204" pitchFamily="34" charset="0"/>
              <a:buChar char="•"/>
            </a:pPr>
            <a:r>
              <a:rPr lang="en-US" sz="1200" dirty="0"/>
              <a:t>Online</a:t>
            </a:r>
          </a:p>
          <a:p>
            <a:pPr marL="177543" indent="-177543">
              <a:buFont typeface="Arial" panose="020B0604020202020204" pitchFamily="34" charset="0"/>
              <a:buChar char="•"/>
            </a:pPr>
            <a:r>
              <a:rPr lang="en-US" sz="1200" dirty="0"/>
              <a:t>In Person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8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4713" y="5002213"/>
            <a:ext cx="44475401" cy="25017412"/>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dirty="0">
                <a:solidFill>
                  <a:srgbClr val="231F20"/>
                </a:solidFill>
              </a:rPr>
              <a:t>2016 ACS 5-Year Estimates</a:t>
            </a:r>
          </a:p>
          <a:p>
            <a:pPr marL="285750" indent="-285750">
              <a:buFont typeface="Arial" panose="020B0604020202020204" pitchFamily="34" charset="0"/>
              <a:buChar char="•"/>
            </a:pPr>
            <a:r>
              <a:rPr lang="en-US" sz="1200" b="0" dirty="0">
                <a:solidFill>
                  <a:srgbClr val="231F20"/>
                </a:solidFill>
              </a:rPr>
              <a:t>Limited-English-Speaking Household Language Data</a:t>
            </a:r>
          </a:p>
          <a:p>
            <a:endParaRPr lang="en-US" dirty="0"/>
          </a:p>
        </p:txBody>
      </p:sp>
      <p:sp>
        <p:nvSpPr>
          <p:cNvPr id="4" name="Slide Number Placeholder 3"/>
          <p:cNvSpPr>
            <a:spLocks noGrp="1"/>
          </p:cNvSpPr>
          <p:nvPr>
            <p:ph type="sldNum" sz="quarter" idx="10"/>
          </p:nvPr>
        </p:nvSpPr>
        <p:spPr/>
        <p:txBody>
          <a:bodyPr/>
          <a:lstStyle/>
          <a:p>
            <a:fld id="{B4C37B91-BB52-45E7-B52E-64941AAAEA51}" type="slidenum">
              <a:rPr lang="en-US" smtClean="0"/>
              <a:pPr/>
              <a:t>19</a:t>
            </a:fld>
            <a:endParaRPr lang="en-US" dirty="0"/>
          </a:p>
        </p:txBody>
      </p:sp>
    </p:spTree>
    <p:extLst>
      <p:ext uri="{BB962C8B-B14F-4D97-AF65-F5344CB8AC3E}">
        <p14:creationId xmlns:p14="http://schemas.microsoft.com/office/powerpoint/2010/main" val="20697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11175" y="1639888"/>
            <a:ext cx="33354963" cy="18762662"/>
          </a:xfrm>
        </p:spPr>
      </p:sp>
      <p:sp>
        <p:nvSpPr>
          <p:cNvPr id="3" name="Notes Placeholder 2"/>
          <p:cNvSpPr>
            <a:spLocks noGrp="1"/>
          </p:cNvSpPr>
          <p:nvPr>
            <p:ph type="body" idx="1"/>
          </p:nvPr>
        </p:nvSpPr>
        <p:spPr>
          <a:xfrm>
            <a:off x="311573" y="21873887"/>
            <a:ext cx="6543040" cy="41494116"/>
          </a:xfrm>
        </p:spPr>
        <p:txBody>
          <a:bodyPr/>
          <a:lstStyle/>
          <a:p>
            <a:endParaRPr lang="en-US" sz="2800" dirty="0"/>
          </a:p>
          <a:p>
            <a:endParaRPr lang="en-US" sz="2800" dirty="0"/>
          </a:p>
        </p:txBody>
      </p:sp>
      <p:sp>
        <p:nvSpPr>
          <p:cNvPr id="4" name="Slide Number Placeholder 3"/>
          <p:cNvSpPr>
            <a:spLocks noGrp="1"/>
          </p:cNvSpPr>
          <p:nvPr>
            <p:ph type="sldNum" sz="quarter" idx="10"/>
          </p:nvPr>
        </p:nvSpPr>
        <p:spPr/>
        <p:txBody>
          <a:bodyPr/>
          <a:lstStyle/>
          <a:p>
            <a:fld id="{603B9073-4934-4A18-B03D-7FA2DABDE591}" type="slidenum">
              <a:rPr lang="en-US" smtClean="0"/>
              <a:t>20</a:t>
            </a:fld>
            <a:endParaRPr lang="en-US" dirty="0"/>
          </a:p>
        </p:txBody>
      </p:sp>
    </p:spTree>
    <p:extLst>
      <p:ext uri="{BB962C8B-B14F-4D97-AF65-F5344CB8AC3E}">
        <p14:creationId xmlns:p14="http://schemas.microsoft.com/office/powerpoint/2010/main" val="29333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1863" y="1639888"/>
            <a:ext cx="34429701" cy="19367500"/>
          </a:xfrm>
        </p:spPr>
      </p:sp>
      <p:sp>
        <p:nvSpPr>
          <p:cNvPr id="3" name="Notes Placeholder 2"/>
          <p:cNvSpPr>
            <a:spLocks noGrp="1"/>
          </p:cNvSpPr>
          <p:nvPr>
            <p:ph type="body" idx="1"/>
          </p:nvPr>
        </p:nvSpPr>
        <p:spPr>
          <a:xfrm>
            <a:off x="311574" y="22420737"/>
            <a:ext cx="6335324" cy="13671177"/>
          </a:xfrm>
        </p:spPr>
        <p:txBody>
          <a:bodyPr/>
          <a:lstStyle/>
          <a:p>
            <a:pPr marL="342850" indent="-342850">
              <a:buFont typeface="Arial" panose="020B0604020202020204" pitchFamily="34" charset="0"/>
              <a:buChar char="•"/>
            </a:pPr>
            <a:endParaRPr lang="en-US" sz="2600" dirty="0"/>
          </a:p>
          <a:p>
            <a:endParaRPr lang="en-US" sz="2600" dirty="0"/>
          </a:p>
        </p:txBody>
      </p:sp>
      <p:sp>
        <p:nvSpPr>
          <p:cNvPr id="4" name="Slide Number Placeholder 3"/>
          <p:cNvSpPr>
            <a:spLocks noGrp="1"/>
          </p:cNvSpPr>
          <p:nvPr>
            <p:ph type="sldNum" sz="quarter" idx="10"/>
          </p:nvPr>
        </p:nvSpPr>
        <p:spPr/>
        <p:txBody>
          <a:bodyPr/>
          <a:lstStyle/>
          <a:p>
            <a:fld id="{603B9073-4934-4A18-B03D-7FA2DABDE591}" type="slidenum">
              <a:rPr lang="en-US" smtClean="0"/>
              <a:pPr/>
              <a:t>21</a:t>
            </a:fld>
            <a:endParaRPr lang="en-US" dirty="0"/>
          </a:p>
        </p:txBody>
      </p:sp>
    </p:spTree>
    <p:extLst>
      <p:ext uri="{BB962C8B-B14F-4D97-AF65-F5344CB8AC3E}">
        <p14:creationId xmlns:p14="http://schemas.microsoft.com/office/powerpoint/2010/main" val="220102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22</a:t>
            </a:fld>
            <a:endParaRPr lang="en-US"/>
          </a:p>
        </p:txBody>
      </p:sp>
    </p:spTree>
    <p:extLst>
      <p:ext uri="{BB962C8B-B14F-4D97-AF65-F5344CB8AC3E}">
        <p14:creationId xmlns:p14="http://schemas.microsoft.com/office/powerpoint/2010/main" val="382432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917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23</a:t>
            </a:fld>
            <a:endParaRPr lang="en-US"/>
          </a:p>
        </p:txBody>
      </p:sp>
    </p:spTree>
    <p:extLst>
      <p:ext uri="{BB962C8B-B14F-4D97-AF65-F5344CB8AC3E}">
        <p14:creationId xmlns:p14="http://schemas.microsoft.com/office/powerpoint/2010/main" val="168037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4713" y="5002213"/>
            <a:ext cx="44475401" cy="2501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37B91-BB52-45E7-B52E-64941AAAEA51}" type="slidenum">
              <a:rPr lang="en-US" smtClean="0"/>
              <a:pPr/>
              <a:t>28</a:t>
            </a:fld>
            <a:endParaRPr lang="en-US" dirty="0"/>
          </a:p>
        </p:txBody>
      </p:sp>
    </p:spTree>
    <p:extLst>
      <p:ext uri="{BB962C8B-B14F-4D97-AF65-F5344CB8AC3E}">
        <p14:creationId xmlns:p14="http://schemas.microsoft.com/office/powerpoint/2010/main" val="818888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342900" indent="-342900">
              <a:buFont typeface="Arial" panose="020B0604020202020204" pitchFamily="34" charset="0"/>
              <a:buChar char="•"/>
            </a:pPr>
            <a:endParaRPr lang="en-US" baseline="0" dirty="0"/>
          </a:p>
          <a:p>
            <a:pPr marL="342900" indent="-342900">
              <a:buFont typeface="Arial" panose="020B0604020202020204" pitchFamily="34" charset="0"/>
              <a:buChar char="•"/>
            </a:pPr>
            <a:endParaRPr lang="en-US" baseline="0" dirty="0"/>
          </a:p>
          <a:p>
            <a:pPr marL="342900" indent="-342900">
              <a:buFont typeface="Arial" panose="020B0604020202020204" pitchFamily="34" charset="0"/>
              <a:buChar char="•"/>
            </a:pPr>
            <a:endParaRPr lang="en-US" baseline="0" dirty="0"/>
          </a:p>
          <a:p>
            <a:pPr marL="342900" indent="-342900">
              <a:buFont typeface="Arial" panose="020B0604020202020204" pitchFamily="34" charset="0"/>
              <a:buChar cha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F15AF52-C18E-4FEF-A68A-51556A132924}" type="slidenum">
              <a:rPr lang="en-US" smtClean="0"/>
              <a:t>29</a:t>
            </a:fld>
            <a:endParaRPr lang="en-US"/>
          </a:p>
        </p:txBody>
      </p:sp>
    </p:spTree>
    <p:extLst>
      <p:ext uri="{BB962C8B-B14F-4D97-AF65-F5344CB8AC3E}">
        <p14:creationId xmlns:p14="http://schemas.microsoft.com/office/powerpoint/2010/main" val="419763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4713" y="5002213"/>
            <a:ext cx="44475401" cy="2501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37B91-BB52-45E7-B52E-64941AAAEA51}" type="slidenum">
              <a:rPr lang="en-US" smtClean="0"/>
              <a:pPr/>
              <a:t>31</a:t>
            </a:fld>
            <a:endParaRPr lang="en-US" dirty="0"/>
          </a:p>
        </p:txBody>
      </p:sp>
    </p:spTree>
    <p:extLst>
      <p:ext uri="{BB962C8B-B14F-4D97-AF65-F5344CB8AC3E}">
        <p14:creationId xmlns:p14="http://schemas.microsoft.com/office/powerpoint/2010/main" val="3288048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4713" y="5002213"/>
            <a:ext cx="44475401" cy="2501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37B91-BB52-45E7-B52E-64941AAAEA51}" type="slidenum">
              <a:rPr lang="en-US" smtClean="0"/>
              <a:pPr/>
              <a:t>32</a:t>
            </a:fld>
            <a:endParaRPr lang="en-US" dirty="0"/>
          </a:p>
        </p:txBody>
      </p:sp>
    </p:spTree>
    <p:extLst>
      <p:ext uri="{BB962C8B-B14F-4D97-AF65-F5344CB8AC3E}">
        <p14:creationId xmlns:p14="http://schemas.microsoft.com/office/powerpoint/2010/main" val="2517250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342900" indent="-342900">
              <a:buFont typeface="Arial" panose="020B0604020202020204" pitchFamily="34" charset="0"/>
              <a:buChar char="•"/>
            </a:pPr>
            <a:endParaRPr lang="en-US" baseline="0" dirty="0"/>
          </a:p>
          <a:p>
            <a:pPr marL="342900" indent="-342900">
              <a:buFont typeface="Arial" panose="020B0604020202020204" pitchFamily="34" charset="0"/>
              <a:buChar char="•"/>
            </a:pPr>
            <a:endParaRPr lang="en-US" baseline="0" dirty="0"/>
          </a:p>
          <a:p>
            <a:pPr marL="342900" indent="-342900">
              <a:buFont typeface="Arial" panose="020B0604020202020204" pitchFamily="34" charset="0"/>
              <a:buChar char="•"/>
            </a:pPr>
            <a:endParaRPr lang="en-US" baseline="0" dirty="0"/>
          </a:p>
          <a:p>
            <a:pPr marL="342900" indent="-342900">
              <a:buFont typeface="Arial" panose="020B0604020202020204" pitchFamily="34" charset="0"/>
              <a:buChar cha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F15AF52-C18E-4FEF-A68A-51556A132924}" type="slidenum">
              <a:rPr lang="en-US" smtClean="0"/>
              <a:t>34</a:t>
            </a:fld>
            <a:endParaRPr lang="en-US"/>
          </a:p>
        </p:txBody>
      </p:sp>
    </p:spTree>
    <p:extLst>
      <p:ext uri="{BB962C8B-B14F-4D97-AF65-F5344CB8AC3E}">
        <p14:creationId xmlns:p14="http://schemas.microsoft.com/office/powerpoint/2010/main" val="515444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48400" y="5081588"/>
            <a:ext cx="45223113" cy="25439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37B91-BB52-45E7-B52E-64941AAAEA51}" type="slidenum">
              <a:rPr lang="en-US" smtClean="0"/>
              <a:pPr/>
              <a:t>37</a:t>
            </a:fld>
            <a:endParaRPr lang="en-US" dirty="0"/>
          </a:p>
        </p:txBody>
      </p:sp>
    </p:spTree>
    <p:extLst>
      <p:ext uri="{BB962C8B-B14F-4D97-AF65-F5344CB8AC3E}">
        <p14:creationId xmlns:p14="http://schemas.microsoft.com/office/powerpoint/2010/main" val="1403015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400" dirty="0"/>
              <a:t>You can look up your neighborhood at census.gov/roam</a:t>
            </a:r>
          </a:p>
          <a:p>
            <a:endParaRPr lang="en-US" sz="1400" dirty="0"/>
          </a:p>
          <a:p>
            <a:r>
              <a:rPr lang="en-US" sz="1400" dirty="0"/>
              <a:t>Communities with historically low response rates: </a:t>
            </a:r>
          </a:p>
          <a:p>
            <a:pPr marL="171450" indent="-171450">
              <a:buFont typeface="Arial" panose="020B0604020202020204" pitchFamily="34" charset="0"/>
              <a:buChar char="•"/>
            </a:pPr>
            <a:r>
              <a:rPr lang="en-US" sz="1400" dirty="0"/>
              <a:t>Children under 5</a:t>
            </a:r>
          </a:p>
          <a:p>
            <a:pPr marL="171450" indent="-171450">
              <a:buFont typeface="Arial" panose="020B0604020202020204" pitchFamily="34" charset="0"/>
              <a:buChar char="•"/>
            </a:pPr>
            <a:r>
              <a:rPr lang="en-US" sz="1400" dirty="0"/>
              <a:t>Senior Citizens</a:t>
            </a:r>
          </a:p>
          <a:p>
            <a:pPr marL="171450" indent="-171450">
              <a:buFont typeface="Arial" panose="020B0604020202020204" pitchFamily="34" charset="0"/>
              <a:buChar char="•"/>
            </a:pPr>
            <a:r>
              <a:rPr lang="en-US" sz="1400" dirty="0"/>
              <a:t>People with Disabilities</a:t>
            </a:r>
          </a:p>
          <a:p>
            <a:pPr marL="171450" indent="-171450">
              <a:buFont typeface="Arial" panose="020B0604020202020204" pitchFamily="34" charset="0"/>
              <a:buChar char="•"/>
            </a:pPr>
            <a:r>
              <a:rPr lang="en-US" sz="1400" dirty="0"/>
              <a:t>Renters</a:t>
            </a:r>
          </a:p>
          <a:p>
            <a:pPr marL="171450" indent="-171450">
              <a:buFont typeface="Arial" panose="020B0604020202020204" pitchFamily="34" charset="0"/>
              <a:buChar char="•"/>
            </a:pPr>
            <a:r>
              <a:rPr lang="en-US" sz="1400" dirty="0"/>
              <a:t>Foreign Born/Immigrant population</a:t>
            </a:r>
          </a:p>
          <a:p>
            <a:pPr marL="171450" indent="-171450">
              <a:buFont typeface="Arial" panose="020B0604020202020204" pitchFamily="34" charset="0"/>
              <a:buChar char="•"/>
            </a:pPr>
            <a:r>
              <a:rPr lang="en-US" sz="1400" dirty="0"/>
              <a:t>Farm Workers </a:t>
            </a:r>
          </a:p>
          <a:p>
            <a:pPr marL="171450" indent="-171450">
              <a:buFont typeface="Arial" panose="020B0604020202020204" pitchFamily="34" charset="0"/>
              <a:buChar char="•"/>
            </a:pPr>
            <a:r>
              <a:rPr lang="en-US" sz="1400" dirty="0"/>
              <a:t>Refugees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Homeless</a:t>
            </a:r>
          </a:p>
          <a:p>
            <a:endParaRPr lang="en-US" dirty="0"/>
          </a:p>
        </p:txBody>
      </p:sp>
      <p:sp>
        <p:nvSpPr>
          <p:cNvPr id="4" name="Slide Number Placeholder 3"/>
          <p:cNvSpPr>
            <a:spLocks noGrp="1"/>
          </p:cNvSpPr>
          <p:nvPr>
            <p:ph type="sldNum" sz="quarter" idx="10"/>
          </p:nvPr>
        </p:nvSpPr>
        <p:spPr/>
        <p:txBody>
          <a:bodyPr/>
          <a:lstStyle/>
          <a:p>
            <a:fld id="{B60C6DC6-EBBC-4541-9478-A5FD2BC17293}" type="slidenum">
              <a:rPr lang="en-US" smtClean="0"/>
              <a:t>38</a:t>
            </a:fld>
            <a:endParaRPr lang="en-US" dirty="0"/>
          </a:p>
        </p:txBody>
      </p:sp>
    </p:spTree>
    <p:extLst>
      <p:ext uri="{BB962C8B-B14F-4D97-AF65-F5344CB8AC3E}">
        <p14:creationId xmlns:p14="http://schemas.microsoft.com/office/powerpoint/2010/main" val="2883356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rtl="0"/>
            <a:r>
              <a:rPr lang="en-US" b="1" dirty="0">
                <a:effectLst/>
              </a:rPr>
              <a:t>Census Tract 4331.01</a:t>
            </a:r>
            <a:br>
              <a:rPr lang="en-US" b="1" dirty="0">
                <a:effectLst/>
              </a:rPr>
            </a:br>
            <a:r>
              <a:rPr lang="en-US" b="1" dirty="0">
                <a:effectLst/>
              </a:rPr>
              <a:t>Los Angeles County, California</a:t>
            </a:r>
            <a:br>
              <a:rPr lang="en-US" b="1" dirty="0">
                <a:effectLst/>
              </a:rPr>
            </a:br>
            <a:br>
              <a:rPr lang="en-US" b="1" dirty="0">
                <a:effectLst/>
              </a:rPr>
            </a:br>
            <a:r>
              <a:rPr lang="en-US" b="1" dirty="0">
                <a:effectLst/>
              </a:rPr>
              <a:t>Low Response Score (%): 26.4</a:t>
            </a:r>
            <a:endParaRPr lang="en-US" dirty="0">
              <a:effectLst/>
            </a:endParaRPr>
          </a:p>
          <a:p>
            <a:pPr rtl="0"/>
            <a:r>
              <a:rPr lang="en-US" sz="1200" b="1" dirty="0">
                <a:effectLst/>
              </a:rPr>
              <a:t>2013- 2017 ACS 5-year estimates</a:t>
            </a:r>
            <a:br>
              <a:rPr lang="en-US" sz="1200" b="1" dirty="0">
                <a:effectLst/>
              </a:rPr>
            </a:br>
            <a:r>
              <a:rPr lang="en-US" sz="1200" b="1" dirty="0">
                <a:effectLst/>
              </a:rPr>
              <a:t> </a:t>
            </a:r>
            <a:br>
              <a:rPr lang="en-US" sz="1200" dirty="0">
                <a:effectLst/>
              </a:rPr>
            </a:br>
            <a:endParaRPr lang="en-US" dirty="0">
              <a:effectLst/>
            </a:endParaRPr>
          </a:p>
          <a:p>
            <a:pPr rtl="0"/>
            <a:r>
              <a:rPr lang="en-US" b="1" dirty="0">
                <a:effectLst/>
              </a:rPr>
              <a:t>ACS Self-Response Rate:</a:t>
            </a:r>
            <a:r>
              <a:rPr lang="en-US" sz="1200" dirty="0">
                <a:effectLst/>
              </a:rPr>
              <a:t> 53.0</a:t>
            </a:r>
            <a:br>
              <a:rPr lang="en-US" dirty="0">
                <a:effectLst/>
              </a:rPr>
            </a:br>
            <a:r>
              <a:rPr lang="en-US" b="1" dirty="0">
                <a:effectLst/>
              </a:rPr>
              <a:t>Total Population:</a:t>
            </a:r>
            <a:r>
              <a:rPr lang="en-US" sz="1200" dirty="0">
                <a:effectLst/>
              </a:rPr>
              <a:t> 2,314</a:t>
            </a:r>
            <a:br>
              <a:rPr lang="en-US" sz="1200" dirty="0">
                <a:effectLst/>
              </a:rPr>
            </a:br>
            <a:r>
              <a:rPr lang="en-US" b="1" dirty="0">
                <a:effectLst/>
              </a:rPr>
              <a:t>Median Household Income ($):</a:t>
            </a:r>
            <a:r>
              <a:rPr lang="en-US" sz="1200" dirty="0">
                <a:effectLst/>
              </a:rPr>
              <a:t> 40,855</a:t>
            </a:r>
            <a:br>
              <a:rPr lang="en-US" sz="1200" dirty="0">
                <a:effectLst/>
              </a:rPr>
            </a:br>
            <a:r>
              <a:rPr lang="en-US" b="1" dirty="0">
                <a:effectLst/>
              </a:rPr>
              <a:t>Median Age:</a:t>
            </a:r>
            <a:r>
              <a:rPr lang="en-US" sz="1200" dirty="0">
                <a:effectLst/>
              </a:rPr>
              <a:t> 43.3 </a:t>
            </a:r>
            <a:br>
              <a:rPr lang="en-US" sz="1200" dirty="0">
                <a:effectLst/>
              </a:rPr>
            </a:br>
            <a:r>
              <a:rPr lang="en-US" b="1" dirty="0">
                <a:effectLst/>
              </a:rPr>
              <a:t>Population Under 5 (%): </a:t>
            </a:r>
            <a:r>
              <a:rPr lang="en-US" sz="1200" dirty="0">
                <a:effectLst/>
              </a:rPr>
              <a:t>5.19</a:t>
            </a:r>
            <a:br>
              <a:rPr lang="en-US" sz="1200" dirty="0">
                <a:effectLst/>
              </a:rPr>
            </a:br>
            <a:r>
              <a:rPr lang="en-US" b="1" dirty="0">
                <a:effectLst/>
              </a:rPr>
              <a:t>Population 18-24 (%):</a:t>
            </a:r>
            <a:r>
              <a:rPr lang="en-US" sz="1200" dirty="0">
                <a:effectLst/>
              </a:rPr>
              <a:t> 6.78</a:t>
            </a:r>
            <a:br>
              <a:rPr lang="en-US" sz="1200" dirty="0">
                <a:effectLst/>
              </a:rPr>
            </a:br>
            <a:r>
              <a:rPr lang="en-US" b="1" dirty="0">
                <a:effectLst/>
              </a:rPr>
              <a:t>Population 65 and Over (%):</a:t>
            </a:r>
            <a:r>
              <a:rPr lang="en-US" sz="1200" dirty="0">
                <a:effectLst/>
              </a:rPr>
              <a:t> 18.19</a:t>
            </a:r>
            <a:br>
              <a:rPr lang="en-US" sz="1200" dirty="0">
                <a:effectLst/>
              </a:rPr>
            </a:br>
            <a:r>
              <a:rPr lang="en-US" b="1" dirty="0">
                <a:effectLst/>
              </a:rPr>
              <a:t>Persons Below Poverty Level (%):</a:t>
            </a:r>
            <a:r>
              <a:rPr lang="en-US" sz="1200" dirty="0">
                <a:effectLst/>
              </a:rPr>
              <a:t> 17.50</a:t>
            </a:r>
            <a:br>
              <a:rPr lang="en-US" sz="1200" dirty="0">
                <a:effectLst/>
              </a:rPr>
            </a:br>
            <a:r>
              <a:rPr lang="en-US" b="1" dirty="0">
                <a:effectLst/>
              </a:rPr>
              <a:t>Children Under 18 Living in Poverty (%):</a:t>
            </a:r>
            <a:r>
              <a:rPr lang="en-US" sz="1200" dirty="0">
                <a:effectLst/>
              </a:rPr>
              <a:t> 35.60</a:t>
            </a:r>
            <a:br>
              <a:rPr lang="en-US" sz="1200" dirty="0">
                <a:effectLst/>
              </a:rPr>
            </a:br>
            <a:r>
              <a:rPr lang="en-US" b="1" dirty="0">
                <a:effectLst/>
              </a:rPr>
              <a:t>School Enrolled Children Age 3 and 4 (%): </a:t>
            </a:r>
            <a:br>
              <a:rPr lang="en-US" sz="1200" dirty="0">
                <a:effectLst/>
              </a:rPr>
            </a:br>
            <a:r>
              <a:rPr lang="en-US" b="1" dirty="0">
                <a:effectLst/>
              </a:rPr>
              <a:t>Not High School Graduate (%):</a:t>
            </a:r>
            <a:r>
              <a:rPr lang="en-US" sz="1200" dirty="0">
                <a:effectLst/>
              </a:rPr>
              <a:t> 45.01</a:t>
            </a:r>
            <a:br>
              <a:rPr lang="en-US" sz="1200" dirty="0">
                <a:effectLst/>
              </a:rPr>
            </a:br>
            <a:r>
              <a:rPr lang="en-US" b="1" dirty="0">
                <a:effectLst/>
              </a:rPr>
              <a:t>No Health Insurance Under 19 (%):</a:t>
            </a:r>
            <a:r>
              <a:rPr lang="en-US" sz="1200" dirty="0">
                <a:effectLst/>
              </a:rPr>
              <a:t> 2.02</a:t>
            </a:r>
            <a:br>
              <a:rPr lang="en-US" sz="1200" dirty="0">
                <a:effectLst/>
              </a:rPr>
            </a:br>
            <a:r>
              <a:rPr lang="en-US" b="1" dirty="0">
                <a:effectLst/>
              </a:rPr>
              <a:t>No Health Insurance Age 19-64 (%):</a:t>
            </a:r>
            <a:r>
              <a:rPr lang="en-US" sz="1200" dirty="0">
                <a:effectLst/>
              </a:rPr>
              <a:t> 25.16</a:t>
            </a:r>
            <a:br>
              <a:rPr lang="en-US" sz="1200" dirty="0">
                <a:effectLst/>
              </a:rPr>
            </a:br>
            <a:r>
              <a:rPr lang="en-US" b="1" dirty="0">
                <a:effectLst/>
              </a:rPr>
              <a:t>No Health Insurance Age 65 and Over  (%):</a:t>
            </a:r>
            <a:r>
              <a:rPr lang="en-US" sz="1200" dirty="0">
                <a:effectLst/>
              </a:rPr>
              <a:t> 0.00    </a:t>
            </a:r>
            <a:br>
              <a:rPr lang="en-US" sz="1200" dirty="0">
                <a:effectLst/>
              </a:rPr>
            </a:br>
            <a:r>
              <a:rPr lang="en-US" b="1" dirty="0">
                <a:effectLst/>
              </a:rPr>
              <a:t>Non-Hispanic, Black (%):</a:t>
            </a:r>
            <a:r>
              <a:rPr lang="en-US" sz="1200" dirty="0">
                <a:effectLst/>
              </a:rPr>
              <a:t> 0.13</a:t>
            </a:r>
            <a:br>
              <a:rPr lang="en-US" sz="1200" dirty="0">
                <a:effectLst/>
              </a:rPr>
            </a:br>
            <a:r>
              <a:rPr lang="en-US" b="1" dirty="0">
                <a:effectLst/>
              </a:rPr>
              <a:t>Non-Hispanic, White (%):</a:t>
            </a:r>
            <a:r>
              <a:rPr lang="en-US" sz="1200" dirty="0">
                <a:effectLst/>
              </a:rPr>
              <a:t> 2.77</a:t>
            </a:r>
            <a:br>
              <a:rPr lang="en-US" sz="1200" dirty="0">
                <a:effectLst/>
              </a:rPr>
            </a:br>
            <a:r>
              <a:rPr lang="en-US" b="1" dirty="0">
                <a:effectLst/>
              </a:rPr>
              <a:t>Hispanic (%):</a:t>
            </a:r>
            <a:r>
              <a:rPr lang="en-US" sz="1200" dirty="0">
                <a:effectLst/>
              </a:rPr>
              <a:t> 46.54</a:t>
            </a:r>
            <a:br>
              <a:rPr lang="en-US" sz="1200" dirty="0">
                <a:effectLst/>
              </a:rPr>
            </a:br>
            <a:r>
              <a:rPr lang="en-US" b="1" dirty="0">
                <a:effectLst/>
              </a:rPr>
              <a:t>American Indian or Alaska Native (%):</a:t>
            </a:r>
            <a:r>
              <a:rPr lang="en-US" sz="1200" dirty="0">
                <a:effectLst/>
              </a:rPr>
              <a:t> 0.17</a:t>
            </a:r>
            <a:br>
              <a:rPr lang="en-US" sz="1200" dirty="0">
                <a:effectLst/>
              </a:rPr>
            </a:br>
            <a:r>
              <a:rPr lang="en-US" b="1" dirty="0">
                <a:effectLst/>
              </a:rPr>
              <a:t>Asian (%):</a:t>
            </a:r>
            <a:r>
              <a:rPr lang="en-US" sz="1200" dirty="0">
                <a:effectLst/>
              </a:rPr>
              <a:t> 49.91</a:t>
            </a:r>
            <a:br>
              <a:rPr lang="en-US" sz="1200" dirty="0">
                <a:effectLst/>
              </a:rPr>
            </a:br>
            <a:r>
              <a:rPr lang="en-US" b="1" dirty="0">
                <a:effectLst/>
              </a:rPr>
              <a:t>Native Hawaiian or Other Pacific Islander (%):</a:t>
            </a:r>
            <a:r>
              <a:rPr lang="en-US" sz="1200" dirty="0">
                <a:effectLst/>
              </a:rPr>
              <a:t> 0.00</a:t>
            </a:r>
            <a:br>
              <a:rPr lang="en-US" sz="1200" dirty="0">
                <a:effectLst/>
              </a:rPr>
            </a:br>
            <a:r>
              <a:rPr lang="en-US" b="1" dirty="0">
                <a:effectLst/>
              </a:rPr>
              <a:t>Some Other Race (%):</a:t>
            </a:r>
            <a:r>
              <a:rPr lang="en-US" sz="1200" dirty="0">
                <a:effectLst/>
              </a:rPr>
              <a:t> 0.00</a:t>
            </a:r>
            <a:br>
              <a:rPr lang="en-US" sz="1200" dirty="0">
                <a:effectLst/>
              </a:rPr>
            </a:br>
            <a:r>
              <a:rPr lang="en-US" b="1" dirty="0">
                <a:effectLst/>
              </a:rPr>
              <a:t>Foreign Born (%):</a:t>
            </a:r>
            <a:r>
              <a:rPr lang="en-US" sz="1200" dirty="0">
                <a:effectLst/>
              </a:rPr>
              <a:t> 54.36</a:t>
            </a:r>
            <a:br>
              <a:rPr lang="en-US" sz="1200" dirty="0">
                <a:effectLst/>
              </a:rPr>
            </a:br>
            <a:r>
              <a:rPr lang="en-US" b="1" dirty="0">
                <a:effectLst/>
              </a:rPr>
              <a:t>No One in Household Age 14+ Speaks English "Very Well" (%):</a:t>
            </a:r>
            <a:r>
              <a:rPr lang="en-US" sz="1200" dirty="0">
                <a:effectLst/>
              </a:rPr>
              <a:t> 42.00</a:t>
            </a:r>
            <a:br>
              <a:rPr lang="en-US" sz="1200" dirty="0">
                <a:effectLst/>
              </a:rPr>
            </a:br>
            <a:r>
              <a:rPr lang="en-US" b="1" dirty="0">
                <a:effectLst/>
              </a:rPr>
              <a:t>Population 5+ Who Speak English Less Than "Very Well" and Speak Spanish</a:t>
            </a:r>
            <a:r>
              <a:rPr lang="en-US" sz="1200" dirty="0">
                <a:effectLst/>
              </a:rPr>
              <a:t> </a:t>
            </a:r>
            <a:r>
              <a:rPr lang="en-US" sz="1200" b="1" dirty="0">
                <a:effectLst/>
              </a:rPr>
              <a:t>(%):</a:t>
            </a:r>
            <a:r>
              <a:rPr lang="en-US" sz="1200" dirty="0">
                <a:effectLst/>
              </a:rPr>
              <a:t> 14.54</a:t>
            </a:r>
            <a:br>
              <a:rPr lang="en-US" sz="1200" dirty="0">
                <a:effectLst/>
              </a:rPr>
            </a:br>
            <a:r>
              <a:rPr lang="en-US" b="1" dirty="0">
                <a:effectLst/>
              </a:rPr>
              <a:t>Population 5+ Who Speak English Less Than "Very Well" and Speak Russian (%):</a:t>
            </a:r>
            <a:r>
              <a:rPr lang="en-US" sz="1200" dirty="0">
                <a:effectLst/>
              </a:rPr>
              <a:t> 0.00</a:t>
            </a:r>
            <a:br>
              <a:rPr lang="en-US" sz="1200" dirty="0">
                <a:effectLst/>
              </a:rPr>
            </a:br>
            <a:r>
              <a:rPr lang="en-US" b="1" dirty="0">
                <a:effectLst/>
              </a:rPr>
              <a:t>Population 5+ Who Speak English Less Than "Very Well" and Speak Chinese (%):</a:t>
            </a:r>
            <a:r>
              <a:rPr lang="en-US" sz="1200" dirty="0">
                <a:effectLst/>
              </a:rPr>
              <a:t> 29.81</a:t>
            </a:r>
            <a:br>
              <a:rPr lang="en-US" sz="1200" dirty="0">
                <a:effectLst/>
              </a:rPr>
            </a:br>
            <a:r>
              <a:rPr lang="en-US" b="1" dirty="0">
                <a:effectLst/>
              </a:rPr>
              <a:t>Population 5+ Who Speak English Less Than "Very Well" and Speak Korean (%):</a:t>
            </a:r>
            <a:r>
              <a:rPr lang="en-US" sz="1200" dirty="0">
                <a:effectLst/>
              </a:rPr>
              <a:t> 0.00</a:t>
            </a:r>
            <a:br>
              <a:rPr lang="en-US" sz="1200" dirty="0">
                <a:effectLst/>
              </a:rPr>
            </a:br>
            <a:r>
              <a:rPr lang="en-US" b="1" dirty="0">
                <a:effectLst/>
              </a:rPr>
              <a:t>Population 5+ Who Speak English Less Than "Very Well" and Speak Vietnamese (%):</a:t>
            </a:r>
            <a:r>
              <a:rPr lang="en-US" sz="1200" dirty="0">
                <a:effectLst/>
              </a:rPr>
              <a:t> 6.43</a:t>
            </a:r>
            <a:br>
              <a:rPr lang="en-US" sz="1200" dirty="0">
                <a:effectLst/>
              </a:rPr>
            </a:br>
            <a:r>
              <a:rPr lang="en-US" b="1" dirty="0">
                <a:effectLst/>
              </a:rPr>
              <a:t>Population 5+ Who Speak English Less Than "Very Well" and Speak Tagalog (%):</a:t>
            </a:r>
            <a:r>
              <a:rPr lang="en-US" sz="1200" dirty="0">
                <a:effectLst/>
              </a:rPr>
              <a:t> 0.00</a:t>
            </a:r>
            <a:br>
              <a:rPr lang="en-US" sz="1200" dirty="0">
                <a:effectLst/>
              </a:rPr>
            </a:br>
            <a:r>
              <a:rPr lang="en-US" b="1" dirty="0">
                <a:effectLst/>
              </a:rPr>
              <a:t>Population 5+ Who Speak English Less Than "Very Well" and Speak Arabic (%):</a:t>
            </a:r>
            <a:r>
              <a:rPr lang="en-US" sz="1200" dirty="0">
                <a:effectLst/>
              </a:rPr>
              <a:t> 0.00</a:t>
            </a:r>
            <a:br>
              <a:rPr lang="en-US" sz="1200" dirty="0">
                <a:effectLst/>
              </a:rPr>
            </a:br>
            <a:r>
              <a:rPr lang="en-US" b="1" dirty="0">
                <a:effectLst/>
              </a:rPr>
              <a:t>Total Housing Units:</a:t>
            </a:r>
            <a:r>
              <a:rPr lang="en-US" sz="1200" dirty="0">
                <a:effectLst/>
              </a:rPr>
              <a:t> 686</a:t>
            </a:r>
            <a:br>
              <a:rPr lang="en-US" sz="1200" dirty="0">
                <a:effectLst/>
              </a:rPr>
            </a:br>
            <a:r>
              <a:rPr lang="en-US" b="1" dirty="0">
                <a:effectLst/>
              </a:rPr>
              <a:t>Total Occupied Housing Units:</a:t>
            </a:r>
            <a:r>
              <a:rPr lang="en-US" sz="1200" dirty="0">
                <a:effectLst/>
              </a:rPr>
              <a:t> 650</a:t>
            </a:r>
            <a:br>
              <a:rPr lang="en-US" sz="1200" dirty="0">
                <a:effectLst/>
              </a:rPr>
            </a:br>
            <a:r>
              <a:rPr lang="en-US" b="1" dirty="0">
                <a:effectLst/>
              </a:rPr>
              <a:t>Renter Occupied Housing Units (%):</a:t>
            </a:r>
            <a:r>
              <a:rPr lang="en-US" sz="1200" dirty="0">
                <a:effectLst/>
              </a:rPr>
              <a:t> 39.08</a:t>
            </a:r>
            <a:br>
              <a:rPr lang="en-US" sz="1200" dirty="0">
                <a:effectLst/>
              </a:rPr>
            </a:br>
            <a:r>
              <a:rPr lang="en-US" b="1" dirty="0">
                <a:effectLst/>
              </a:rPr>
              <a:t>Married Couple Households with Child Under 18 (%):</a:t>
            </a:r>
            <a:r>
              <a:rPr lang="en-US" sz="1200" dirty="0">
                <a:effectLst/>
              </a:rPr>
              <a:t> 31.17  </a:t>
            </a:r>
            <a:br>
              <a:rPr lang="en-US" sz="1200" dirty="0">
                <a:effectLst/>
              </a:rPr>
            </a:br>
            <a:r>
              <a:rPr lang="en-US" b="1" dirty="0">
                <a:effectLst/>
              </a:rPr>
              <a:t>Family Occupied Housing Units with Related Children Under 6 (%):</a:t>
            </a:r>
            <a:r>
              <a:rPr lang="en-US" sz="1200" dirty="0">
                <a:effectLst/>
              </a:rPr>
              <a:t> 17.37</a:t>
            </a:r>
            <a:br>
              <a:rPr lang="en-US" sz="1200" dirty="0">
                <a:effectLst/>
              </a:rPr>
            </a:br>
            <a:r>
              <a:rPr lang="en-US" b="1" dirty="0">
                <a:effectLst/>
              </a:rPr>
              <a:t>Population 1+ Who Moved From Another Residence Within the Last Year (%):</a:t>
            </a:r>
            <a:r>
              <a:rPr lang="en-US" sz="1200" dirty="0">
                <a:effectLst/>
              </a:rPr>
              <a:t> 3.47</a:t>
            </a:r>
            <a:br>
              <a:rPr lang="en-US" sz="1200" dirty="0">
                <a:effectLst/>
              </a:rPr>
            </a:br>
            <a:r>
              <a:rPr lang="en-US" b="1" dirty="0">
                <a:effectLst/>
              </a:rPr>
              <a:t>Vacant Housing Units (%):</a:t>
            </a:r>
            <a:r>
              <a:rPr lang="en-US" sz="1200" dirty="0">
                <a:effectLst/>
              </a:rPr>
              <a:t> 5.25</a:t>
            </a:r>
            <a:br>
              <a:rPr lang="en-US" sz="1200" dirty="0">
                <a:effectLst/>
              </a:rPr>
            </a:br>
            <a:r>
              <a:rPr lang="en-US" b="1" dirty="0">
                <a:effectLst/>
              </a:rPr>
              <a:t>Multi-Unit (10+) Housing (%):</a:t>
            </a:r>
            <a:r>
              <a:rPr lang="en-US" sz="1200" dirty="0">
                <a:effectLst/>
              </a:rPr>
              <a:t> 13.99</a:t>
            </a:r>
            <a:br>
              <a:rPr lang="en-US" dirty="0">
                <a:effectLst/>
              </a:rPr>
            </a:br>
            <a:r>
              <a:rPr lang="en-US" b="1" dirty="0">
                <a:effectLst/>
              </a:rPr>
              <a:t>Households with No Computing Device (%):</a:t>
            </a:r>
            <a:r>
              <a:rPr lang="en-US" sz="1200" dirty="0">
                <a:effectLst/>
              </a:rPr>
              <a:t> 18.15</a:t>
            </a:r>
            <a:br>
              <a:rPr lang="en-US" sz="1200" dirty="0">
                <a:effectLst/>
              </a:rPr>
            </a:br>
            <a:r>
              <a:rPr lang="en-US" b="1" dirty="0">
                <a:effectLst/>
              </a:rPr>
              <a:t>Households with Computer (%):</a:t>
            </a:r>
            <a:r>
              <a:rPr lang="en-US" sz="1200" dirty="0">
                <a:effectLst/>
              </a:rPr>
              <a:t> 67.54</a:t>
            </a:r>
            <a:br>
              <a:rPr lang="en-US" sz="1200" dirty="0">
                <a:effectLst/>
              </a:rPr>
            </a:br>
            <a:r>
              <a:rPr lang="en-US" b="1" dirty="0">
                <a:effectLst/>
              </a:rPr>
              <a:t>Households with Only Smartphone (%):</a:t>
            </a:r>
            <a:r>
              <a:rPr lang="en-US" sz="1200" dirty="0">
                <a:effectLst/>
              </a:rPr>
              <a:t> 6.00</a:t>
            </a:r>
            <a:br>
              <a:rPr lang="en-US" sz="1200" dirty="0">
                <a:effectLst/>
              </a:rPr>
            </a:br>
            <a:r>
              <a:rPr lang="en-US" b="1" dirty="0">
                <a:effectLst/>
              </a:rPr>
              <a:t>Households with No Internet Access (%):</a:t>
            </a:r>
            <a:r>
              <a:rPr lang="en-US" sz="1200" dirty="0">
                <a:effectLst/>
              </a:rPr>
              <a:t> 22.62</a:t>
            </a:r>
            <a:br>
              <a:rPr lang="en-US" sz="1200" dirty="0">
                <a:effectLst/>
              </a:rPr>
            </a:br>
            <a:r>
              <a:rPr lang="en-US" b="1" dirty="0">
                <a:effectLst/>
              </a:rPr>
              <a:t>Households with Broadband Internet Access (%):</a:t>
            </a:r>
            <a:r>
              <a:rPr lang="en-US" sz="1200" dirty="0">
                <a:effectLst/>
              </a:rPr>
              <a:t> 59.85</a:t>
            </a:r>
            <a:br>
              <a:rPr lang="en-US" sz="1200" dirty="0">
                <a:effectLst/>
              </a:rPr>
            </a:br>
            <a:r>
              <a:rPr lang="en-US" b="1" dirty="0">
                <a:effectLst/>
              </a:rPr>
              <a:t>Population with No Computing Device (%):</a:t>
            </a:r>
            <a:r>
              <a:rPr lang="en-US" sz="1200" dirty="0">
                <a:effectLst/>
              </a:rPr>
              <a:t> 9.83</a:t>
            </a:r>
            <a:br>
              <a:rPr lang="en-US" sz="1200" dirty="0">
                <a:effectLst/>
              </a:rPr>
            </a:br>
            <a:r>
              <a:rPr lang="en-US" b="1" dirty="0">
                <a:effectLst/>
              </a:rPr>
              <a:t>Population with Broadband Internet and Computing Device (%):</a:t>
            </a:r>
            <a:r>
              <a:rPr lang="en-US" sz="1200" dirty="0">
                <a:effectLst/>
              </a:rPr>
              <a:t> 83.57</a:t>
            </a:r>
            <a:endParaRPr lang="en-US" dirty="0">
              <a:effectLst/>
            </a:endParaRPr>
          </a:p>
        </p:txBody>
      </p:sp>
      <p:sp>
        <p:nvSpPr>
          <p:cNvPr id="4" name="Slide Number Placeholder 3"/>
          <p:cNvSpPr>
            <a:spLocks noGrp="1"/>
          </p:cNvSpPr>
          <p:nvPr>
            <p:ph type="sldNum" sz="quarter" idx="5"/>
          </p:nvPr>
        </p:nvSpPr>
        <p:spPr/>
        <p:txBody>
          <a:bodyPr/>
          <a:lstStyle/>
          <a:p>
            <a:fld id="{8DB6ADAE-1479-4B49-AB41-F0471C65A9C2}" type="slidenum">
              <a:rPr lang="en-US" smtClean="0"/>
              <a:t>40</a:t>
            </a:fld>
            <a:endParaRPr lang="en-US"/>
          </a:p>
        </p:txBody>
      </p:sp>
    </p:spTree>
    <p:extLst>
      <p:ext uri="{BB962C8B-B14F-4D97-AF65-F5344CB8AC3E}">
        <p14:creationId xmlns:p14="http://schemas.microsoft.com/office/powerpoint/2010/main" val="2099642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400" dirty="0"/>
              <a:t>You can look up your neighborhood at census.gov/roam</a:t>
            </a:r>
          </a:p>
          <a:p>
            <a:endParaRPr lang="en-US" sz="1400" dirty="0"/>
          </a:p>
          <a:p>
            <a:r>
              <a:rPr lang="en-US" sz="1400" dirty="0"/>
              <a:t>Communities with historically low response rates: </a:t>
            </a:r>
          </a:p>
          <a:p>
            <a:pPr marL="171450" indent="-171450">
              <a:buFont typeface="Arial" panose="020B0604020202020204" pitchFamily="34" charset="0"/>
              <a:buChar char="•"/>
            </a:pPr>
            <a:r>
              <a:rPr lang="en-US" sz="1400" dirty="0"/>
              <a:t>Children under 5</a:t>
            </a:r>
          </a:p>
          <a:p>
            <a:pPr marL="171450" indent="-171450">
              <a:buFont typeface="Arial" panose="020B0604020202020204" pitchFamily="34" charset="0"/>
              <a:buChar char="•"/>
            </a:pPr>
            <a:r>
              <a:rPr lang="en-US" sz="1400" dirty="0"/>
              <a:t>Senior Citizens</a:t>
            </a:r>
          </a:p>
          <a:p>
            <a:pPr marL="171450" indent="-171450">
              <a:buFont typeface="Arial" panose="020B0604020202020204" pitchFamily="34" charset="0"/>
              <a:buChar char="•"/>
            </a:pPr>
            <a:r>
              <a:rPr lang="en-US" sz="1400" dirty="0"/>
              <a:t>People with Disabilities</a:t>
            </a:r>
          </a:p>
          <a:p>
            <a:pPr marL="171450" indent="-171450">
              <a:buFont typeface="Arial" panose="020B0604020202020204" pitchFamily="34" charset="0"/>
              <a:buChar char="•"/>
            </a:pPr>
            <a:r>
              <a:rPr lang="en-US" sz="1400" dirty="0"/>
              <a:t>Renters</a:t>
            </a:r>
          </a:p>
          <a:p>
            <a:pPr marL="171450" indent="-171450">
              <a:buFont typeface="Arial" panose="020B0604020202020204" pitchFamily="34" charset="0"/>
              <a:buChar char="•"/>
            </a:pPr>
            <a:r>
              <a:rPr lang="en-US" sz="1400" dirty="0"/>
              <a:t>Foreign Born/Immigrant population</a:t>
            </a:r>
          </a:p>
          <a:p>
            <a:pPr marL="171450" indent="-171450">
              <a:buFont typeface="Arial" panose="020B0604020202020204" pitchFamily="34" charset="0"/>
              <a:buChar char="•"/>
            </a:pPr>
            <a:r>
              <a:rPr lang="en-US" sz="1400" dirty="0"/>
              <a:t>Farm Workers </a:t>
            </a:r>
          </a:p>
          <a:p>
            <a:pPr marL="171450" indent="-171450">
              <a:buFont typeface="Arial" panose="020B0604020202020204" pitchFamily="34" charset="0"/>
              <a:buChar char="•"/>
            </a:pPr>
            <a:r>
              <a:rPr lang="en-US" sz="1400" dirty="0"/>
              <a:t>Refugees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Homeless</a:t>
            </a:r>
          </a:p>
          <a:p>
            <a:endParaRPr lang="en-US" dirty="0"/>
          </a:p>
        </p:txBody>
      </p:sp>
      <p:sp>
        <p:nvSpPr>
          <p:cNvPr id="4" name="Slide Number Placeholder 3"/>
          <p:cNvSpPr>
            <a:spLocks noGrp="1"/>
          </p:cNvSpPr>
          <p:nvPr>
            <p:ph type="sldNum" sz="quarter" idx="10"/>
          </p:nvPr>
        </p:nvSpPr>
        <p:spPr/>
        <p:txBody>
          <a:bodyPr/>
          <a:lstStyle/>
          <a:p>
            <a:fld id="{B60C6DC6-EBBC-4541-9478-A5FD2BC17293}" type="slidenum">
              <a:rPr lang="en-US" smtClean="0"/>
              <a:t>41</a:t>
            </a:fld>
            <a:endParaRPr lang="en-US" dirty="0"/>
          </a:p>
        </p:txBody>
      </p:sp>
    </p:spTree>
    <p:extLst>
      <p:ext uri="{BB962C8B-B14F-4D97-AF65-F5344CB8AC3E}">
        <p14:creationId xmlns:p14="http://schemas.microsoft.com/office/powerpoint/2010/main" val="291953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794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rtl="0"/>
            <a:endParaRPr lang="en-US" b="1" dirty="0"/>
          </a:p>
        </p:txBody>
      </p:sp>
      <p:sp>
        <p:nvSpPr>
          <p:cNvPr id="4" name="Slide Number Placeholder 3"/>
          <p:cNvSpPr>
            <a:spLocks noGrp="1"/>
          </p:cNvSpPr>
          <p:nvPr>
            <p:ph type="sldNum" sz="quarter" idx="10"/>
          </p:nvPr>
        </p:nvSpPr>
        <p:spPr/>
        <p:txBody>
          <a:bodyPr/>
          <a:lstStyle/>
          <a:p>
            <a:fld id="{0B334484-DDA6-4A4E-A72C-CFF8D6015144}" type="slidenum">
              <a:rPr lang="en-US" smtClean="0"/>
              <a:t>42</a:t>
            </a:fld>
            <a:endParaRPr lang="en-US" dirty="0"/>
          </a:p>
        </p:txBody>
      </p:sp>
    </p:spTree>
    <p:extLst>
      <p:ext uri="{BB962C8B-B14F-4D97-AF65-F5344CB8AC3E}">
        <p14:creationId xmlns:p14="http://schemas.microsoft.com/office/powerpoint/2010/main" val="3226466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43</a:t>
            </a:fld>
            <a:endParaRPr lang="en-US"/>
          </a:p>
        </p:txBody>
      </p:sp>
    </p:spTree>
    <p:extLst>
      <p:ext uri="{BB962C8B-B14F-4D97-AF65-F5344CB8AC3E}">
        <p14:creationId xmlns:p14="http://schemas.microsoft.com/office/powerpoint/2010/main" val="4083865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sz="1000" b="1" dirty="0"/>
              <a:t>Our intention and Goal is a complete and accurate census!</a:t>
            </a:r>
            <a:endParaRPr lang="en-US" sz="1000" dirty="0"/>
          </a:p>
          <a:p>
            <a:pPr algn="l"/>
            <a:r>
              <a:rPr lang="en-US" sz="1000" dirty="0"/>
              <a:t>-the success of the census depends on EVERYONE’s participation and you can help by forming a Complete Count Committee!  </a:t>
            </a:r>
          </a:p>
          <a:p>
            <a:pPr algn="l"/>
            <a:r>
              <a:rPr lang="en-US" sz="1000" dirty="0"/>
              <a:t>-What is a CCC?  The work of a complete count committee is in providing the structure, the focus, and the unification of efforts.  It can be convened by a State, County, City/town and/or community group.</a:t>
            </a:r>
          </a:p>
          <a:p>
            <a:pPr defTabSz="906902">
              <a:defRPr/>
            </a:pPr>
            <a:endParaRPr lang="en-US" sz="1000" b="1" dirty="0"/>
          </a:p>
          <a:p>
            <a:pPr defTabSz="906902">
              <a:defRPr/>
            </a:pPr>
            <a:r>
              <a:rPr lang="en-US" sz="1000" b="1" dirty="0"/>
              <a:t>State CCCs</a:t>
            </a:r>
            <a:endParaRPr lang="en-US" sz="1000" dirty="0"/>
          </a:p>
          <a:p>
            <a:pPr algn="l"/>
            <a:r>
              <a:rPr lang="en-US" sz="1000" dirty="0"/>
              <a:t>-As you Know the State of California has formed a State Complete Count Commission. 	</a:t>
            </a:r>
          </a:p>
          <a:p>
            <a:pPr algn="l"/>
            <a:r>
              <a:rPr lang="en-US" sz="1000" dirty="0"/>
              <a:t>This structure bridges-collaboration efforts with your local and state agencies who serve historically hard to count populations: Veterans, People with Disabilities, Homeless, Immigrants, Seniors, Non-English Speakers, Children under 5.  </a:t>
            </a:r>
          </a:p>
          <a:p>
            <a:pPr algn="l"/>
            <a:r>
              <a:rPr lang="en-US" sz="1000" dirty="0"/>
              <a:t>-Complete Count Committees develop an outreach plan to encourage residents to respond to the Census and explain the benefits of being counted: Especially how the census figures are critical for each municipality to receive their fair share of funding.  CCC’s know the value of one trusted voice telling another person that the Census is east to fill out,  safe, and important.</a:t>
            </a:r>
          </a:p>
          <a:p>
            <a:pPr algn="l"/>
            <a:endParaRPr lang="en-US" sz="1000" dirty="0"/>
          </a:p>
          <a:p>
            <a:pPr algn="l"/>
            <a:r>
              <a:rPr lang="en-US" sz="1000" b="1" dirty="0"/>
              <a:t>CCC Activities</a:t>
            </a:r>
          </a:p>
          <a:p>
            <a:pPr algn="l"/>
            <a:r>
              <a:rPr lang="en-US" sz="1000" dirty="0"/>
              <a:t>-The composition of your CCC is dependent on the unique challenges and strengths of your community.</a:t>
            </a:r>
          </a:p>
          <a:p>
            <a:pPr marL="170044" indent="-170044">
              <a:buFontTx/>
              <a:buChar char="-"/>
            </a:pPr>
            <a:r>
              <a:rPr lang="en-US" sz="1000" dirty="0"/>
              <a:t>Your tailored plan will determine the details of how and what the Committee will take on:                        -</a:t>
            </a:r>
          </a:p>
          <a:p>
            <a:pPr marL="453451" lvl="1"/>
            <a:r>
              <a:rPr lang="en-US" sz="1000" dirty="0"/>
              <a:t>host small and large events, display promotional items at your place of work, on your website and encourage businesses to post posters on their store fronts.          </a:t>
            </a:r>
          </a:p>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44</a:t>
            </a:fld>
            <a:endParaRPr lang="en-US"/>
          </a:p>
        </p:txBody>
      </p:sp>
    </p:spTree>
    <p:extLst>
      <p:ext uri="{BB962C8B-B14F-4D97-AF65-F5344CB8AC3E}">
        <p14:creationId xmlns:p14="http://schemas.microsoft.com/office/powerpoint/2010/main" val="1404849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ltLang="zh-CN" dirty="0"/>
              <a:t>We need your help to reach more people in the community, especially the hard to count.</a:t>
            </a:r>
          </a:p>
          <a:p>
            <a:pPr marL="171450" indent="-171450">
              <a:buFontTx/>
              <a:buChar char="-"/>
            </a:pPr>
            <a:r>
              <a:rPr lang="en-US" dirty="0"/>
              <a:t>We need your connections to more organizations</a:t>
            </a:r>
          </a:p>
          <a:p>
            <a:pPr marL="171450" indent="-171450">
              <a:buFontTx/>
              <a:buChar char="-"/>
            </a:pPr>
            <a:r>
              <a:rPr lang="en-US" dirty="0"/>
              <a:t>We need your support and partnership to help us Engage, Encourage, and Educate!</a:t>
            </a:r>
          </a:p>
        </p:txBody>
      </p:sp>
      <p:sp>
        <p:nvSpPr>
          <p:cNvPr id="4" name="Slide Number Placeholder 3"/>
          <p:cNvSpPr>
            <a:spLocks noGrp="1"/>
          </p:cNvSpPr>
          <p:nvPr>
            <p:ph type="sldNum" sz="quarter" idx="5"/>
          </p:nvPr>
        </p:nvSpPr>
        <p:spPr/>
        <p:txBody>
          <a:bodyPr/>
          <a:lstStyle/>
          <a:p>
            <a:fld id="{8DB6ADAE-1479-4B49-AB41-F0471C65A9C2}" type="slidenum">
              <a:rPr lang="en-US" smtClean="0"/>
              <a:t>45</a:t>
            </a:fld>
            <a:endParaRPr lang="en-US"/>
          </a:p>
        </p:txBody>
      </p:sp>
    </p:spTree>
    <p:extLst>
      <p:ext uri="{BB962C8B-B14F-4D97-AF65-F5344CB8AC3E}">
        <p14:creationId xmlns:p14="http://schemas.microsoft.com/office/powerpoint/2010/main" val="2542551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958C1-4683-40BF-955B-0DEFDDA2EE6D}" type="slidenum">
              <a:rPr lang="en-US" smtClean="0"/>
              <a:pPr fontAlgn="base">
                <a:spcBef>
                  <a:spcPct val="0"/>
                </a:spcBef>
                <a:spcAft>
                  <a:spcPct val="0"/>
                </a:spcAft>
                <a:defRPr/>
              </a:pPr>
              <a:t>47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39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One way street! </a:t>
            </a:r>
          </a:p>
          <a:p>
            <a:endParaRPr lang="en-US" dirty="0"/>
          </a:p>
          <a:p>
            <a:pPr marL="171450" indent="-171450">
              <a:buFont typeface="Arial" panose="020B0604020202020204" pitchFamily="34" charset="0"/>
              <a:buChar char="•"/>
            </a:pPr>
            <a:r>
              <a:rPr lang="en-US" sz="1200" dirty="0"/>
              <a:t>Title 13 of the U.S. Constitution states information provided to and collected by the U.S. Census Bureau is strictly confidential and is secure.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U.S. Census Bureau has strong precautions in place to keep collected data safe from hacking and other cyber threats.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Its against the law to release your responses in any way that could identify you or your household.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We take a life-long oath to not give out any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638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6ADAE-1479-4B49-AB41-F0471C65A9C2}" type="slidenum">
              <a:rPr lang="en-US" smtClean="0"/>
              <a:t>50</a:t>
            </a:fld>
            <a:endParaRPr lang="en-US"/>
          </a:p>
        </p:txBody>
      </p:sp>
    </p:spTree>
    <p:extLst>
      <p:ext uri="{BB962C8B-B14F-4D97-AF65-F5344CB8AC3E}">
        <p14:creationId xmlns:p14="http://schemas.microsoft.com/office/powerpoint/2010/main" val="189530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1" dirty="0"/>
              <a:t>It’s the 6</a:t>
            </a:r>
            <a:r>
              <a:rPr lang="en-US" b="1" baseline="30000" dirty="0"/>
              <a:t>th</a:t>
            </a:r>
            <a:r>
              <a:rPr lang="en-US" b="1" dirty="0"/>
              <a:t> sentence – freedom of speech didn’t even make it in there until there was an amendment!</a:t>
            </a:r>
          </a:p>
          <a:p>
            <a:endParaRPr lang="en-US" b="1" dirty="0"/>
          </a:p>
          <a:p>
            <a:r>
              <a:rPr lang="en-US" dirty="0"/>
              <a:t>For nearly 200 years our Constitution mandates that we count the population every 10 years!  Second, it’s about representation that includes the reapportionment of 435 congressional seats.  Lastly, but certainly not least, It is about federal funding, $675 billion comes back to state and local governments for vital services based on our census figures.</a:t>
            </a:r>
          </a:p>
          <a:p>
            <a:endParaRPr lang="en-US" dirty="0"/>
          </a:p>
          <a:p>
            <a:r>
              <a:rPr lang="en-US" b="1" dirty="0"/>
              <a:t>The American form of government democracy depends on Equal Representation in Congress and determining equal representation depends on the Census!</a:t>
            </a:r>
          </a:p>
          <a:p>
            <a:endParaRPr lang="en-US" b="1" dirty="0"/>
          </a:p>
          <a:p>
            <a:r>
              <a:rPr lang="en-US" b="1" dirty="0"/>
              <a:t>The Census is at the core of our democratic form of government. </a:t>
            </a:r>
            <a:endParaRPr lang="en-US" dirty="0"/>
          </a:p>
          <a:p>
            <a:endParaRPr lang="en-US" dirty="0"/>
          </a:p>
          <a:p>
            <a:r>
              <a:rPr lang="en-US" dirty="0"/>
              <a:t>Since 1790 the census has counted every resident. Our goal is to count everyone, count them once and to count them in the right place.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17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dirty="0"/>
              <a:t>Programs supported by federal dollars include:</a:t>
            </a:r>
          </a:p>
          <a:p>
            <a:endParaRPr lang="en-US" sz="1200" dirty="0"/>
          </a:p>
          <a:p>
            <a:pPr marL="171450" indent="-171450">
              <a:buFont typeface="Arial" panose="020B0604020202020204" pitchFamily="34" charset="0"/>
              <a:buChar char="•"/>
            </a:pPr>
            <a:r>
              <a:rPr lang="en-US" sz="1200" dirty="0"/>
              <a:t>School Districts</a:t>
            </a:r>
          </a:p>
          <a:p>
            <a:pPr marL="171450" indent="-171450">
              <a:buFont typeface="Arial" panose="020B0604020202020204" pitchFamily="34" charset="0"/>
              <a:buChar char="•"/>
            </a:pPr>
            <a:r>
              <a:rPr lang="en-US" sz="1200" dirty="0"/>
              <a:t>Hospitals and Public Health Programs</a:t>
            </a:r>
          </a:p>
          <a:p>
            <a:pPr marL="171450" indent="-171450">
              <a:buFont typeface="Arial" panose="020B0604020202020204" pitchFamily="34" charset="0"/>
              <a:buChar char="•"/>
            </a:pPr>
            <a:r>
              <a:rPr lang="en-US" sz="1200" dirty="0"/>
              <a:t>Social Service Programs WIC, SNAP etc.</a:t>
            </a:r>
          </a:p>
          <a:p>
            <a:pPr marL="171450" indent="-171450">
              <a:buFont typeface="Arial" panose="020B0604020202020204" pitchFamily="34" charset="0"/>
              <a:buChar char="•"/>
            </a:pPr>
            <a:r>
              <a:rPr lang="en-US" sz="1200" dirty="0"/>
              <a:t>State and Local Community Development Block Grants (CDBG) for housing and small business programs</a:t>
            </a:r>
          </a:p>
          <a:p>
            <a:pPr marL="171450" indent="-171450">
              <a:buFont typeface="Arial" panose="020B0604020202020204" pitchFamily="34" charset="0"/>
              <a:buChar char="•"/>
            </a:pPr>
            <a:r>
              <a:rPr lang="en-US" sz="1200" dirty="0"/>
              <a:t>Public Infrastructure improvement e.g. transportation highways, roads, bridges, harbors.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DB6ADAE-1479-4B49-AB41-F0471C65A9C2}" type="slidenum">
              <a:rPr lang="en-US" smtClean="0"/>
              <a:t>5</a:t>
            </a:fld>
            <a:endParaRPr lang="en-US"/>
          </a:p>
        </p:txBody>
      </p:sp>
    </p:spTree>
    <p:extLst>
      <p:ext uri="{BB962C8B-B14F-4D97-AF65-F5344CB8AC3E}">
        <p14:creationId xmlns:p14="http://schemas.microsoft.com/office/powerpoint/2010/main" val="32583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F15AF52-C18E-4FEF-A68A-51556A132924}" type="slidenum">
              <a:rPr lang="en-US" smtClean="0"/>
              <a:t>6</a:t>
            </a:fld>
            <a:endParaRPr lang="en-US"/>
          </a:p>
        </p:txBody>
      </p:sp>
    </p:spTree>
    <p:extLst>
      <p:ext uri="{BB962C8B-B14F-4D97-AF65-F5344CB8AC3E}">
        <p14:creationId xmlns:p14="http://schemas.microsoft.com/office/powerpoint/2010/main" val="187549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96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435-seat game of musical chairs</a:t>
            </a:r>
          </a:p>
        </p:txBody>
      </p:sp>
      <p:sp>
        <p:nvSpPr>
          <p:cNvPr id="4" name="Slide Number Placeholder 3"/>
          <p:cNvSpPr>
            <a:spLocks noGrp="1"/>
          </p:cNvSpPr>
          <p:nvPr>
            <p:ph type="sldNum" sz="quarter" idx="5"/>
          </p:nvPr>
        </p:nvSpPr>
        <p:spPr/>
        <p:txBody>
          <a:bodyPr/>
          <a:lstStyle/>
          <a:p>
            <a:fld id="{8DB6ADAE-1479-4B49-AB41-F0471C65A9C2}" type="slidenum">
              <a:rPr lang="en-US" smtClean="0"/>
              <a:t>8</a:t>
            </a:fld>
            <a:endParaRPr lang="en-US"/>
          </a:p>
        </p:txBody>
      </p:sp>
    </p:spTree>
    <p:extLst>
      <p:ext uri="{BB962C8B-B14F-4D97-AF65-F5344CB8AC3E}">
        <p14:creationId xmlns:p14="http://schemas.microsoft.com/office/powerpoint/2010/main" val="376718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5AF52-C18E-4FEF-A68A-51556A132924}" type="slidenum">
              <a:rPr lang="en-US" smtClean="0"/>
              <a:t>10</a:t>
            </a:fld>
            <a:endParaRPr lang="en-US"/>
          </a:p>
        </p:txBody>
      </p:sp>
    </p:spTree>
    <p:extLst>
      <p:ext uri="{BB962C8B-B14F-4D97-AF65-F5344CB8AC3E}">
        <p14:creationId xmlns:p14="http://schemas.microsoft.com/office/powerpoint/2010/main" val="1829985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862359"/>
            <a:ext cx="10240964" cy="1655762"/>
          </a:xfrm>
        </p:spPr>
        <p:txBody>
          <a:bodyPr anchor="ctr"/>
          <a:lstStyle>
            <a:lvl1pPr algn="l">
              <a:defRPr sz="4800" spc="6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377" rtl="0" eaLnBrk="1" latinLnBrk="0" hangingPunct="1">
              <a:lnSpc>
                <a:spcPct val="100000"/>
              </a:lnSpc>
              <a:spcBef>
                <a:spcPts val="0"/>
              </a:spcBef>
              <a:buFont typeface="Arial" panose="020B0604020202020204" pitchFamily="34" charset="0"/>
              <a:buNone/>
              <a:defRPr lang="en-US" sz="1351" b="0" kern="1200" spc="0" baseline="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8" y="6283240"/>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612141"/>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95"/>
            <a:ext cx="6400800" cy="1325563"/>
          </a:xfrm>
        </p:spPr>
        <p:txBody>
          <a:bodyPr/>
          <a:lstStyle>
            <a:lvl1pPr>
              <a:defRPr spc="60" baseline="0">
                <a:solidFill>
                  <a:schemeClr val="accent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105"/>
            <a:ext cx="6400800" cy="2735689"/>
          </a:xfrm>
        </p:spPr>
        <p:txBody>
          <a:bodyPr/>
          <a:lstStyle>
            <a:lvl1pPr>
              <a:lnSpc>
                <a:spcPts val="1751"/>
              </a:lnSpc>
              <a:defRPr sz="1400" b="0" spc="-20" baseline="0">
                <a:latin typeface="+mn-lt"/>
              </a:defRPr>
            </a:lvl1pPr>
            <a:lvl2pPr>
              <a:spcBef>
                <a:spcPts val="600"/>
              </a:spcBef>
              <a:defRPr sz="1200" spc="-20" baseline="0"/>
            </a:lvl2pPr>
            <a:lvl3pPr>
              <a:spcBef>
                <a:spcPts val="600"/>
              </a:spcBef>
              <a:defRPr sz="1200" spc="-20" baseline="0"/>
            </a:lvl3pPr>
            <a:lvl4pPr>
              <a:spcBef>
                <a:spcPts val="600"/>
              </a:spcBef>
              <a:defRPr sz="1200" spc="-20" baseline="0"/>
            </a:lvl4pPr>
            <a:lvl5pPr>
              <a:spcBef>
                <a:spcPts val="600"/>
              </a:spcBef>
              <a:defRPr sz="1200" spc="-2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9"/>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53385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5"/>
            <a:ext cx="6400800" cy="1325563"/>
          </a:xfrm>
        </p:spPr>
        <p:txBody>
          <a:bodyPr/>
          <a:lstStyle>
            <a:lvl1pPr>
              <a:defRPr spc="60" baseline="0">
                <a:solidFill>
                  <a:schemeClr val="accent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9"/>
            <a:ext cx="6400800" cy="2735689"/>
          </a:xfrm>
        </p:spPr>
        <p:txBody>
          <a:bodyPr/>
          <a:lstStyle>
            <a:lvl1pPr>
              <a:lnSpc>
                <a:spcPts val="1751"/>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7"/>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9"/>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85142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5"/>
            <a:ext cx="6400800" cy="1325563"/>
          </a:xfrm>
        </p:spPr>
        <p:txBody>
          <a:bodyPr/>
          <a:lstStyle>
            <a:lvl1pPr>
              <a:defRPr spc="60" baseline="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9"/>
            <a:ext cx="6400800" cy="2735689"/>
          </a:xfrm>
        </p:spPr>
        <p:txBody>
          <a:bodyPr/>
          <a:lstStyle>
            <a:lvl1pPr>
              <a:lnSpc>
                <a:spcPts val="1751"/>
              </a:lnSpc>
              <a:defRPr sz="1400" b="0">
                <a:latin typeface="+mn-lt"/>
              </a:defRPr>
            </a:lvl1pPr>
            <a:lvl2pPr>
              <a:spcBef>
                <a:spcPts val="600"/>
              </a:spcBef>
              <a:defRPr sz="1200">
                <a:latin typeface="+mn-lt"/>
              </a:defRPr>
            </a:lvl2pPr>
            <a:lvl3pPr>
              <a:spcBef>
                <a:spcPts val="600"/>
              </a:spcBef>
              <a:defRPr sz="1200">
                <a:latin typeface="+mn-lt"/>
              </a:defRPr>
            </a:lvl3pPr>
            <a:lvl4pPr>
              <a:spcBef>
                <a:spcPts val="600"/>
              </a:spcBef>
              <a:defRPr sz="1200">
                <a:latin typeface="+mn-lt"/>
              </a:defRPr>
            </a:lvl4pPr>
            <a:lvl5pPr>
              <a:spcBef>
                <a:spcPts val="600"/>
              </a:spcBef>
              <a:defRPr sz="1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9"/>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8"/>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14820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1058863"/>
            <a:ext cx="10240964" cy="1655762"/>
          </a:xfrm>
        </p:spPr>
        <p:txBody>
          <a:bodyPr anchor="b"/>
          <a:lstStyle>
            <a:lvl1pPr algn="l">
              <a:defRPr sz="4800" spc="60" baseline="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7" y="3139861"/>
            <a:ext cx="10240964" cy="1655762"/>
          </a:xfrm>
        </p:spPr>
        <p:txBody>
          <a:bodyPr>
            <a:normAutofit/>
          </a:bodyPr>
          <a:lstStyle>
            <a:lvl1pPr marL="0" indent="0" algn="l">
              <a:buNone/>
              <a:defRPr sz="1600" spc="60"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7"/>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6" y="6283238"/>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189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1058863"/>
            <a:ext cx="10240964" cy="1655762"/>
          </a:xfrm>
        </p:spPr>
        <p:txBody>
          <a:bodyPr anchor="b"/>
          <a:lstStyle>
            <a:lvl1pPr algn="l">
              <a:defRPr sz="4800" spc="60" baseline="0">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7" y="3139861"/>
            <a:ext cx="10240964" cy="1655762"/>
          </a:xfrm>
        </p:spPr>
        <p:txBody>
          <a:bodyPr>
            <a:normAutofit/>
          </a:bodyPr>
          <a:lstStyle>
            <a:lvl1pPr marL="0" indent="0" algn="l">
              <a:buNone/>
              <a:defRPr sz="1600" spc="60"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7"/>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6" y="6283238"/>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96370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1058863"/>
            <a:ext cx="10240964" cy="1655762"/>
          </a:xfrm>
        </p:spPr>
        <p:txBody>
          <a:bodyPr anchor="b"/>
          <a:lstStyle>
            <a:lvl1pPr algn="l">
              <a:defRPr sz="4800" spc="60" baseline="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7" y="3139861"/>
            <a:ext cx="10240964" cy="1655762"/>
          </a:xfrm>
        </p:spPr>
        <p:txBody>
          <a:bodyPr>
            <a:normAutofit/>
          </a:bodyPr>
          <a:lstStyle>
            <a:lvl1pPr marL="0" indent="0" algn="l">
              <a:buNone/>
              <a:defRPr sz="1600" spc="60"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5"/>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7"/>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6" y="6283238"/>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156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1058863"/>
            <a:ext cx="10240964" cy="1655762"/>
          </a:xfrm>
        </p:spPr>
        <p:txBody>
          <a:bodyPr anchor="b"/>
          <a:lstStyle>
            <a:lvl1pPr algn="l">
              <a:defRPr sz="4800" spc="60" baseline="0">
                <a:solidFill>
                  <a:schemeClr val="accent6"/>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7" y="3139861"/>
            <a:ext cx="10240964" cy="1655762"/>
          </a:xfrm>
        </p:spPr>
        <p:txBody>
          <a:bodyPr>
            <a:normAutofit/>
          </a:bodyPr>
          <a:lstStyle>
            <a:lvl1pPr marL="0" indent="0" algn="l">
              <a:buNone/>
              <a:defRPr sz="1600" spc="60"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7"/>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6"/>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6" y="6283238"/>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727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4" y="82147"/>
            <a:ext cx="10707189" cy="1325563"/>
          </a:xfrm>
        </p:spPr>
        <p:txBody>
          <a:bodyPr/>
          <a:lstStyle>
            <a:lvl1pPr>
              <a:defRPr spc="60" baseline="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10"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21"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9"/>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21"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3" y="2659063"/>
            <a:ext cx="10648951" cy="2674937"/>
          </a:xfrm>
        </p:spPr>
        <p:txBody>
          <a:bodyPr/>
          <a:lstStyle/>
          <a:p>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2565654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4" y="82147"/>
            <a:ext cx="10707189" cy="1325563"/>
          </a:xfrm>
        </p:spPr>
        <p:txBody>
          <a:bodyPr/>
          <a:lstStyle>
            <a:lvl1pPr>
              <a:defRPr spc="60" baseline="0">
                <a:solidFill>
                  <a:schemeClr val="accent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10"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21"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9"/>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21"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3" y="2659063"/>
            <a:ext cx="10648951" cy="2674937"/>
          </a:xfrm>
        </p:spPr>
        <p:txBody>
          <a:bodyPr/>
          <a:lstStyle/>
          <a:p>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spTree>
    <p:extLst>
      <p:ext uri="{BB962C8B-B14F-4D97-AF65-F5344CB8AC3E}">
        <p14:creationId xmlns:p14="http://schemas.microsoft.com/office/powerpoint/2010/main" val="3361410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4" y="82147"/>
            <a:ext cx="10707189" cy="1325563"/>
          </a:xfrm>
        </p:spPr>
        <p:txBody>
          <a:bodyPr/>
          <a:lstStyle>
            <a:lvl1pPr>
              <a:defRPr spc="60" baseline="0">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10"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21"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9"/>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21"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3" y="2659063"/>
            <a:ext cx="10648951" cy="2674937"/>
          </a:xfrm>
        </p:spPr>
        <p:txBody>
          <a:bodyPr/>
          <a:lstStyle/>
          <a:p>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7"/>
            <a:ext cx="1022956" cy="690071"/>
          </a:xfrm>
          <a:prstGeom prst="rect">
            <a:avLst/>
          </a:prstGeom>
        </p:spPr>
      </p:pic>
    </p:spTree>
    <p:extLst>
      <p:ext uri="{BB962C8B-B14F-4D97-AF65-F5344CB8AC3E}">
        <p14:creationId xmlns:p14="http://schemas.microsoft.com/office/powerpoint/2010/main" val="332019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862359"/>
            <a:ext cx="10240964" cy="1655762"/>
          </a:xfrm>
        </p:spPr>
        <p:txBody>
          <a:bodyPr anchor="ctr"/>
          <a:lstStyle>
            <a:lvl1pPr algn="l">
              <a:defRPr sz="4800" spc="60" baseline="0">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377" rtl="0" eaLnBrk="1" latinLnBrk="0" hangingPunct="1">
              <a:lnSpc>
                <a:spcPct val="100000"/>
              </a:lnSpc>
              <a:spcBef>
                <a:spcPts val="0"/>
              </a:spcBef>
              <a:buFont typeface="Arial" panose="020B0604020202020204" pitchFamily="34" charset="0"/>
              <a:buNone/>
              <a:defRPr lang="en-US" sz="1351" b="0" kern="1200" spc="0" baseline="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8" y="6283240"/>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spTree>
    <p:extLst>
      <p:ext uri="{BB962C8B-B14F-4D97-AF65-F5344CB8AC3E}">
        <p14:creationId xmlns:p14="http://schemas.microsoft.com/office/powerpoint/2010/main" val="3483440681"/>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4" y="82147"/>
            <a:ext cx="10707189" cy="1325563"/>
          </a:xfrm>
        </p:spPr>
        <p:txBody>
          <a:bodyPr/>
          <a:lstStyle>
            <a:lvl1pPr>
              <a:defRPr spc="60" baseline="0">
                <a:solidFill>
                  <a:schemeClr val="accent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10"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21"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9"/>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8"/>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21"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3" y="2659063"/>
            <a:ext cx="10648951" cy="2674937"/>
          </a:xfrm>
        </p:spPr>
        <p:txBody>
          <a:bodyPr/>
          <a:lstStyle/>
          <a:p>
            <a:endParaRPr lang="en-US"/>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289339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4" y="723900"/>
            <a:ext cx="5184775" cy="4675188"/>
          </a:xfrm>
        </p:spPr>
        <p:txBody>
          <a:bodyPr/>
          <a:lstStyle/>
          <a:p>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9" y="735246"/>
            <a:ext cx="5830387" cy="1325563"/>
          </a:xfrm>
        </p:spPr>
        <p:txBody>
          <a:bodyPr/>
          <a:lstStyle>
            <a:lvl1pPr>
              <a:defRPr spc="6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81" y="2580484"/>
            <a:ext cx="5582131" cy="3505993"/>
          </a:xfrm>
        </p:spPr>
        <p:txBody>
          <a:bodyPr/>
          <a:lstStyle>
            <a:lvl1pPr>
              <a:lnSpc>
                <a:spcPts val="1900"/>
              </a:lnSpc>
              <a:spcBef>
                <a:spcPts val="0"/>
              </a:spcBef>
              <a:spcAft>
                <a:spcPts val="800"/>
              </a:spcAft>
              <a:defRPr spc="40" baseline="0"/>
            </a:lvl1pPr>
            <a:lvl2pPr>
              <a:lnSpc>
                <a:spcPts val="1751"/>
              </a:lnSpc>
              <a:spcBef>
                <a:spcPts val="0"/>
              </a:spcBef>
              <a:spcAft>
                <a:spcPts val="1800"/>
              </a:spcAft>
              <a:defRPr spc="31" baseline="0"/>
            </a:lvl2pPr>
            <a:lvl3pPr>
              <a:spcBef>
                <a:spcPts val="0"/>
              </a:spcBef>
              <a:spcAft>
                <a:spcPts val="300"/>
              </a:spcAft>
              <a:defRPr spc="31" baseline="0"/>
            </a:lvl3pPr>
            <a:lvl4pPr>
              <a:spcBef>
                <a:spcPts val="0"/>
              </a:spcBef>
              <a:spcAft>
                <a:spcPts val="300"/>
              </a:spcAft>
              <a:defRPr spc="31" baseline="0"/>
            </a:lvl4pPr>
            <a:lvl5pPr>
              <a:spcBef>
                <a:spcPts val="0"/>
              </a:spcBef>
              <a:spcAft>
                <a:spcPts val="300"/>
              </a:spcAft>
              <a:defRPr spc="31"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4540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4" y="723900"/>
            <a:ext cx="5184775" cy="4675188"/>
          </a:xfrm>
        </p:spPr>
        <p:txBody>
          <a:bodyPr/>
          <a:lstStyle/>
          <a:p>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9" y="735246"/>
            <a:ext cx="5830387" cy="1325563"/>
          </a:xfrm>
        </p:spPr>
        <p:txBody>
          <a:bodyPr/>
          <a:lstStyle>
            <a:lvl1pPr>
              <a:defRPr spc="60" baseline="0">
                <a:solidFill>
                  <a:schemeClr val="accent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81" y="2580484"/>
            <a:ext cx="5582131" cy="3505993"/>
          </a:xfrm>
        </p:spPr>
        <p:txBody>
          <a:bodyPr/>
          <a:lstStyle>
            <a:lvl1pPr>
              <a:lnSpc>
                <a:spcPts val="1900"/>
              </a:lnSpc>
              <a:spcBef>
                <a:spcPts val="0"/>
              </a:spcBef>
              <a:spcAft>
                <a:spcPts val="800"/>
              </a:spcAft>
              <a:defRPr spc="40" baseline="0"/>
            </a:lvl1pPr>
            <a:lvl2pPr>
              <a:lnSpc>
                <a:spcPts val="1751"/>
              </a:lnSpc>
              <a:spcBef>
                <a:spcPts val="0"/>
              </a:spcBef>
              <a:spcAft>
                <a:spcPts val="1800"/>
              </a:spcAft>
              <a:defRPr spc="31" baseline="0"/>
            </a:lvl2pPr>
            <a:lvl3pPr>
              <a:spcBef>
                <a:spcPts val="0"/>
              </a:spcBef>
              <a:spcAft>
                <a:spcPts val="300"/>
              </a:spcAft>
              <a:defRPr spc="31" baseline="0"/>
            </a:lvl3pPr>
            <a:lvl4pPr>
              <a:spcBef>
                <a:spcPts val="0"/>
              </a:spcBef>
              <a:spcAft>
                <a:spcPts val="300"/>
              </a:spcAft>
              <a:defRPr spc="31" baseline="0"/>
            </a:lvl4pPr>
            <a:lvl5pPr>
              <a:spcBef>
                <a:spcPts val="0"/>
              </a:spcBef>
              <a:spcAft>
                <a:spcPts val="300"/>
              </a:spcAft>
              <a:defRPr spc="31"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spTree>
    <p:extLst>
      <p:ext uri="{BB962C8B-B14F-4D97-AF65-F5344CB8AC3E}">
        <p14:creationId xmlns:p14="http://schemas.microsoft.com/office/powerpoint/2010/main" val="1589894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4" y="723900"/>
            <a:ext cx="5184775" cy="4675188"/>
          </a:xfrm>
        </p:spPr>
        <p:txBody>
          <a:bodyPr/>
          <a:lstStyle/>
          <a:p>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9" y="735246"/>
            <a:ext cx="5830387" cy="1325563"/>
          </a:xfrm>
        </p:spPr>
        <p:txBody>
          <a:bodyPr/>
          <a:lstStyle>
            <a:lvl1pPr>
              <a:defRPr spc="60" baseline="0">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81" y="2580484"/>
            <a:ext cx="5582131" cy="3505993"/>
          </a:xfrm>
        </p:spPr>
        <p:txBody>
          <a:bodyPr/>
          <a:lstStyle>
            <a:lvl1pPr>
              <a:lnSpc>
                <a:spcPts val="1900"/>
              </a:lnSpc>
              <a:spcBef>
                <a:spcPts val="0"/>
              </a:spcBef>
              <a:spcAft>
                <a:spcPts val="800"/>
              </a:spcAft>
              <a:defRPr spc="40" baseline="0"/>
            </a:lvl1pPr>
            <a:lvl2pPr>
              <a:lnSpc>
                <a:spcPts val="1751"/>
              </a:lnSpc>
              <a:spcBef>
                <a:spcPts val="0"/>
              </a:spcBef>
              <a:spcAft>
                <a:spcPts val="1800"/>
              </a:spcAft>
              <a:defRPr spc="31" baseline="0"/>
            </a:lvl2pPr>
            <a:lvl3pPr>
              <a:spcBef>
                <a:spcPts val="0"/>
              </a:spcBef>
              <a:spcAft>
                <a:spcPts val="300"/>
              </a:spcAft>
              <a:defRPr spc="31" baseline="0"/>
            </a:lvl3pPr>
            <a:lvl4pPr>
              <a:spcBef>
                <a:spcPts val="0"/>
              </a:spcBef>
              <a:spcAft>
                <a:spcPts val="300"/>
              </a:spcAft>
              <a:defRPr spc="31" baseline="0"/>
            </a:lvl4pPr>
            <a:lvl5pPr>
              <a:spcBef>
                <a:spcPts val="0"/>
              </a:spcBef>
              <a:spcAft>
                <a:spcPts val="300"/>
              </a:spcAft>
              <a:defRPr spc="31"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7"/>
            <a:ext cx="1022956" cy="690071"/>
          </a:xfrm>
          <a:prstGeom prst="rect">
            <a:avLst/>
          </a:prstGeom>
        </p:spPr>
      </p:pic>
    </p:spTree>
    <p:extLst>
      <p:ext uri="{BB962C8B-B14F-4D97-AF65-F5344CB8AC3E}">
        <p14:creationId xmlns:p14="http://schemas.microsoft.com/office/powerpoint/2010/main" val="413101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4" y="723900"/>
            <a:ext cx="5184775" cy="4675188"/>
          </a:xfrm>
        </p:spPr>
        <p:txBody>
          <a:bodyPr/>
          <a:lstStyle/>
          <a:p>
            <a:endParaRPr lang="en-US"/>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9" y="735246"/>
            <a:ext cx="5830387" cy="1325563"/>
          </a:xfrm>
        </p:spPr>
        <p:txBody>
          <a:bodyPr/>
          <a:lstStyle>
            <a:lvl1pPr>
              <a:defRPr spc="60" baseline="0">
                <a:solidFill>
                  <a:schemeClr val="accent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81" y="2580484"/>
            <a:ext cx="5582131" cy="3505993"/>
          </a:xfrm>
        </p:spPr>
        <p:txBody>
          <a:bodyPr/>
          <a:lstStyle>
            <a:lvl1pPr>
              <a:lnSpc>
                <a:spcPts val="1900"/>
              </a:lnSpc>
              <a:spcBef>
                <a:spcPts val="0"/>
              </a:spcBef>
              <a:spcAft>
                <a:spcPts val="800"/>
              </a:spcAft>
              <a:defRPr spc="40" baseline="0"/>
            </a:lvl1pPr>
            <a:lvl2pPr>
              <a:lnSpc>
                <a:spcPts val="1751"/>
              </a:lnSpc>
              <a:spcBef>
                <a:spcPts val="0"/>
              </a:spcBef>
              <a:spcAft>
                <a:spcPts val="1800"/>
              </a:spcAft>
              <a:defRPr spc="31" baseline="0"/>
            </a:lvl2pPr>
            <a:lvl3pPr>
              <a:spcBef>
                <a:spcPts val="0"/>
              </a:spcBef>
              <a:spcAft>
                <a:spcPts val="300"/>
              </a:spcAft>
              <a:defRPr spc="31" baseline="0"/>
            </a:lvl3pPr>
            <a:lvl4pPr>
              <a:spcBef>
                <a:spcPts val="0"/>
              </a:spcBef>
              <a:spcAft>
                <a:spcPts val="300"/>
              </a:spcAft>
              <a:defRPr spc="31" baseline="0"/>
            </a:lvl4pPr>
            <a:lvl5pPr>
              <a:spcBef>
                <a:spcPts val="0"/>
              </a:spcBef>
              <a:spcAft>
                <a:spcPts val="300"/>
              </a:spcAft>
              <a:defRPr spc="31"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8"/>
            <a:ext cx="1022955" cy="690069"/>
          </a:xfrm>
          <a:prstGeom prst="rect">
            <a:avLst/>
          </a:prstGeom>
        </p:spPr>
      </p:pic>
    </p:spTree>
    <p:extLst>
      <p:ext uri="{BB962C8B-B14F-4D97-AF65-F5344CB8AC3E}">
        <p14:creationId xmlns:p14="http://schemas.microsoft.com/office/powerpoint/2010/main" val="1455389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endParaRPr lang="en-US"/>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7"/>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3649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9"/>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0686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endParaRPr lang="en-US"/>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7"/>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68447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endParaRPr lang="en-US"/>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9"/>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8"/>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815527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8"/>
            <a:ext cx="10707189" cy="1325563"/>
          </a:xfrm>
        </p:spPr>
        <p:txBody>
          <a:bodyPr/>
          <a:lstStyle>
            <a:lvl1pPr>
              <a:defRPr>
                <a:solidFill>
                  <a:schemeClr val="accent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7"/>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2088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862359"/>
            <a:ext cx="10240964" cy="1655762"/>
          </a:xfrm>
        </p:spPr>
        <p:txBody>
          <a:bodyPr anchor="ctr"/>
          <a:lstStyle>
            <a:lvl1pPr algn="l">
              <a:defRPr sz="4800" spc="60" baseline="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377" rtl="0" eaLnBrk="1" latinLnBrk="0" hangingPunct="1">
              <a:lnSpc>
                <a:spcPct val="100000"/>
              </a:lnSpc>
              <a:spcBef>
                <a:spcPts val="0"/>
              </a:spcBef>
              <a:buFont typeface="Arial" panose="020B0604020202020204" pitchFamily="34" charset="0"/>
              <a:buNone/>
              <a:defRPr lang="en-US" sz="1351" b="0" kern="1200" spc="0" baseline="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8" y="6283240"/>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7"/>
            <a:ext cx="1022956" cy="690071"/>
          </a:xfrm>
          <a:prstGeom prst="rect">
            <a:avLst/>
          </a:prstGeom>
        </p:spPr>
      </p:pic>
    </p:spTree>
    <p:extLst>
      <p:ext uri="{BB962C8B-B14F-4D97-AF65-F5344CB8AC3E}">
        <p14:creationId xmlns:p14="http://schemas.microsoft.com/office/powerpoint/2010/main" val="1479356532"/>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8"/>
            <a:ext cx="10707189" cy="1325563"/>
          </a:xfrm>
        </p:spPr>
        <p:txBody>
          <a:bodyPr/>
          <a:lstStyle>
            <a:lvl1pPr>
              <a:defRPr>
                <a:solidFill>
                  <a:schemeClr val="accent5"/>
                </a:solidFill>
              </a:defRPr>
            </a:lvl1pPr>
          </a:lstStyle>
          <a:p>
            <a:r>
              <a:rPr lang="en-US" dirty="0"/>
              <a:t>Click to edit Master title style</a:t>
            </a:r>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7"/>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965422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8"/>
            <a:ext cx="10707189" cy="1325563"/>
          </a:xfrm>
        </p:spPr>
        <p:txBody>
          <a:bodyPr/>
          <a:lstStyle>
            <a:lvl1pPr>
              <a:defRPr>
                <a:solidFill>
                  <a:schemeClr val="accent3"/>
                </a:solidFill>
              </a:defRPr>
            </a:lvl1pPr>
          </a:lstStyle>
          <a:p>
            <a:r>
              <a:rPr lang="en-US" dirty="0"/>
              <a:t>Click to edit Master title style</a:t>
            </a:r>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5"/>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7"/>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598248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8"/>
            <a:ext cx="10707189" cy="1325563"/>
          </a:xfrm>
        </p:spPr>
        <p:txBody>
          <a:bodyPr/>
          <a:lstStyle>
            <a:lvl1pPr>
              <a:defRPr>
                <a:solidFill>
                  <a:schemeClr val="accent6"/>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7"/>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6"/>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017514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06754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9"/>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83437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7"/>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5463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9"/>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8"/>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308999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6779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7" y="862359"/>
            <a:ext cx="10240964" cy="1655762"/>
          </a:xfrm>
        </p:spPr>
        <p:txBody>
          <a:bodyPr anchor="ctr"/>
          <a:lstStyle>
            <a:lvl1pPr algn="l">
              <a:defRPr sz="4800" spc="60" baseline="0">
                <a:solidFill>
                  <a:schemeClr val="accent6"/>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377" rtl="0" eaLnBrk="1" latinLnBrk="0" hangingPunct="1">
              <a:lnSpc>
                <a:spcPct val="100000"/>
              </a:lnSpc>
              <a:spcBef>
                <a:spcPts val="0"/>
              </a:spcBef>
              <a:buFont typeface="Arial" panose="020B0604020202020204" pitchFamily="34" charset="0"/>
              <a:buNone/>
              <a:defRPr lang="en-US" sz="1351" b="0" kern="1200" spc="0" baseline="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9"/>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8" y="6283240"/>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8"/>
            <a:ext cx="1022955" cy="690069"/>
          </a:xfrm>
          <a:prstGeom prst="rect">
            <a:avLst/>
          </a:prstGeom>
        </p:spPr>
      </p:pic>
    </p:spTree>
    <p:extLst>
      <p:ext uri="{BB962C8B-B14F-4D97-AF65-F5344CB8AC3E}">
        <p14:creationId xmlns:p14="http://schemas.microsoft.com/office/powerpoint/2010/main" val="2575814551"/>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8"/>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21"/>
            <a:ext cx="10707189" cy="3019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7"/>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2770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8"/>
            <a:ext cx="10707189" cy="1325563"/>
          </a:xfrm>
        </p:spPr>
        <p:txBody>
          <a:bodyPr/>
          <a:lstStyle>
            <a:lvl1pPr>
              <a:defRPr>
                <a:solidFill>
                  <a:schemeClr val="accent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21"/>
            <a:ext cx="10707189" cy="3019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3"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7"/>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361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8"/>
            <a:ext cx="10707189" cy="1325563"/>
          </a:xfrm>
        </p:spPr>
        <p:txBody>
          <a:bodyPr/>
          <a:lstStyle>
            <a:lvl1pPr>
              <a:defRPr>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21"/>
            <a:ext cx="10707189" cy="3019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5"/>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7"/>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75465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8"/>
            <a:ext cx="10707189" cy="1325563"/>
          </a:xfrm>
        </p:spPr>
        <p:txBody>
          <a:bodyPr/>
          <a:lstStyle>
            <a:lvl1pPr>
              <a:defRPr>
                <a:solidFill>
                  <a:schemeClr val="accent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21"/>
            <a:ext cx="10707189" cy="30198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7"/>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3" y="5869786"/>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5507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95"/>
            <a:ext cx="6400800" cy="1325563"/>
          </a:xfrm>
        </p:spPr>
        <p:txBody>
          <a:bodyPr/>
          <a:lstStyle>
            <a:lvl1pPr>
              <a:defRPr spc="60" baseline="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9"/>
            <a:ext cx="6400800" cy="2735689"/>
          </a:xfrm>
        </p:spPr>
        <p:txBody>
          <a:bodyPr/>
          <a:lstStyle>
            <a:lvl1pPr>
              <a:lnSpc>
                <a:spcPts val="1751"/>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9"/>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9097993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7"/>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2" y="738418"/>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2"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5"/>
            <a:ext cx="6711221" cy="365125"/>
          </a:xfrm>
          <a:prstGeom prst="rect">
            <a:avLst/>
          </a:prstGeom>
        </p:spPr>
        <p:txBody>
          <a:bodyPr vert="horz" lIns="91440" tIns="45720" rIns="91440" bIns="45720" rtlCol="0" anchor="ctr"/>
          <a:lstStyle>
            <a:lvl1pPr algn="l">
              <a:defRPr sz="1051">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71" y="6192045"/>
            <a:ext cx="616260" cy="365125"/>
          </a:xfrm>
          <a:prstGeom prst="rect">
            <a:avLst/>
          </a:prstGeom>
        </p:spPr>
        <p:txBody>
          <a:bodyPr vert="horz" lIns="91440" tIns="45720" rIns="91440" bIns="45720" rtlCol="0" anchor="ctr"/>
          <a:lstStyle>
            <a:lvl1pPr algn="r">
              <a:defRPr sz="1051" b="0">
                <a:solidFill>
                  <a:srgbClr val="231F20"/>
                </a:solidFill>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2"/>
            <a:ext cx="1181734" cy="254044"/>
          </a:xfrm>
          <a:prstGeom prst="rect">
            <a:avLst/>
          </a:prstGeom>
        </p:spPr>
        <p:txBody>
          <a:bodyPr wrap="none">
            <a:spAutoFit/>
          </a:bodyPr>
          <a:lstStyle/>
          <a:p>
            <a:pPr marR="0" algn="l" rtl="0"/>
            <a:r>
              <a:rPr lang="en-US" sz="1051"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3636216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Lst>
  <p:hf hdr="0" ftr="0" dt="0"/>
  <p:txStyles>
    <p:titleStyle>
      <a:lvl1pPr algn="l" defTabSz="914377"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377"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377"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46" indent="-171446" algn="l" defTabSz="914377"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891" indent="-171446" algn="l" defTabSz="914377"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486" indent="-228594" algn="l" defTabSz="914377"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7.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9C40E-954B-45B0-834E-9FA741175830}"/>
              </a:ext>
            </a:extLst>
          </p:cNvPr>
          <p:cNvSpPr>
            <a:spLocks noGrp="1"/>
          </p:cNvSpPr>
          <p:nvPr>
            <p:ph type="title"/>
          </p:nvPr>
        </p:nvSpPr>
        <p:spPr>
          <a:xfrm>
            <a:off x="420407" y="2161318"/>
            <a:ext cx="5105399" cy="1631216"/>
          </a:xfrm>
        </p:spPr>
        <p:txBody>
          <a:bodyPr anchor="ctr" anchorCtr="0"/>
          <a:lstStyle/>
          <a:p>
            <a:r>
              <a:rPr lang="en-US" dirty="0"/>
              <a:t>The Road to </a:t>
            </a:r>
            <a:br>
              <a:rPr lang="en-US" dirty="0"/>
            </a:br>
            <a:r>
              <a:rPr lang="en-US" dirty="0"/>
              <a:t>the 2020 Census </a:t>
            </a:r>
          </a:p>
        </p:txBody>
      </p:sp>
      <p:pic>
        <p:nvPicPr>
          <p:cNvPr id="7" name="Picture 6">
            <a:extLst>
              <a:ext uri="{FF2B5EF4-FFF2-40B4-BE49-F238E27FC236}">
                <a16:creationId xmlns:a16="http://schemas.microsoft.com/office/drawing/2014/main" id="{E59FC2FC-F046-47D9-83AF-854D8F85B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719" y="457202"/>
            <a:ext cx="6096000" cy="4056693"/>
          </a:xfrm>
          <a:prstGeom prst="rect">
            <a:avLst/>
          </a:prstGeom>
          <a:effectLst>
            <a:glow rad="381000">
              <a:schemeClr val="bg1">
                <a:lumMod val="95000"/>
                <a:alpha val="40000"/>
              </a:schemeClr>
            </a:glow>
            <a:softEdge rad="152400"/>
          </a:effectLst>
        </p:spPr>
      </p:pic>
      <p:sp>
        <p:nvSpPr>
          <p:cNvPr id="2" name="Rectangle 1">
            <a:extLst>
              <a:ext uri="{FF2B5EF4-FFF2-40B4-BE49-F238E27FC236}">
                <a16:creationId xmlns:a16="http://schemas.microsoft.com/office/drawing/2014/main" id="{2D269A97-123E-4B81-8DF5-9289E311CC40}"/>
              </a:ext>
            </a:extLst>
          </p:cNvPr>
          <p:cNvSpPr/>
          <p:nvPr/>
        </p:nvSpPr>
        <p:spPr>
          <a:xfrm>
            <a:off x="2973107" y="4702388"/>
            <a:ext cx="6096000" cy="1631216"/>
          </a:xfrm>
          <a:prstGeom prst="rect">
            <a:avLst/>
          </a:prstGeom>
        </p:spPr>
        <p:txBody>
          <a:bodyPr anchor="ctr" anchorCtr="0">
            <a:spAutoFit/>
          </a:bodyPr>
          <a:lstStyle/>
          <a:p>
            <a:pPr algn="ctr"/>
            <a:r>
              <a:rPr lang="en-US" sz="2800" b="1" dirty="0">
                <a:solidFill>
                  <a:srgbClr val="002060"/>
                </a:solidFill>
                <a:latin typeface="+mj-lt"/>
              </a:rPr>
              <a:t>Justine Chen</a:t>
            </a:r>
          </a:p>
          <a:p>
            <a:pPr algn="ctr"/>
            <a:r>
              <a:rPr lang="en-US" sz="2400" dirty="0">
                <a:solidFill>
                  <a:srgbClr val="002060"/>
                </a:solidFill>
                <a:latin typeface="+mj-lt"/>
              </a:rPr>
              <a:t>Partnership Specialist</a:t>
            </a:r>
          </a:p>
          <a:p>
            <a:pPr algn="ctr"/>
            <a:r>
              <a:rPr lang="en-US" sz="2400" dirty="0">
                <a:solidFill>
                  <a:srgbClr val="002060"/>
                </a:solidFill>
                <a:latin typeface="+mj-lt"/>
              </a:rPr>
              <a:t>U.S. Census Bureau</a:t>
            </a:r>
          </a:p>
          <a:p>
            <a:pPr algn="ctr"/>
            <a:r>
              <a:rPr lang="en-US" sz="2400" dirty="0">
                <a:solidFill>
                  <a:srgbClr val="002060"/>
                </a:solidFill>
                <a:latin typeface="+mj-lt"/>
              </a:rPr>
              <a:t>Los Angeles Regional Census Center</a:t>
            </a:r>
            <a:endParaRPr lang="en-US" sz="2400" dirty="0">
              <a:latin typeface="+mj-lt"/>
            </a:endParaRPr>
          </a:p>
        </p:txBody>
      </p:sp>
    </p:spTree>
    <p:extLst>
      <p:ext uri="{BB962C8B-B14F-4D97-AF65-F5344CB8AC3E}">
        <p14:creationId xmlns:p14="http://schemas.microsoft.com/office/powerpoint/2010/main" val="148681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946B-8F8F-4307-AE21-B9D5EF6427A2}"/>
              </a:ext>
            </a:extLst>
          </p:cNvPr>
          <p:cNvSpPr>
            <a:spLocks noGrp="1"/>
          </p:cNvSpPr>
          <p:nvPr>
            <p:ph type="title"/>
          </p:nvPr>
        </p:nvSpPr>
        <p:spPr>
          <a:xfrm>
            <a:off x="667512" y="300838"/>
            <a:ext cx="10707189" cy="954225"/>
          </a:xfrm>
        </p:spPr>
        <p:txBody>
          <a:bodyPr anchor="ctr"/>
          <a:lstStyle/>
          <a:p>
            <a:pPr algn="ctr"/>
            <a:r>
              <a:rPr lang="en-US" dirty="0"/>
              <a:t>Who are the Hard-to-Count?</a:t>
            </a:r>
          </a:p>
        </p:txBody>
      </p:sp>
      <p:sp>
        <p:nvSpPr>
          <p:cNvPr id="3" name="Slide Number Placeholder 2">
            <a:extLst>
              <a:ext uri="{FF2B5EF4-FFF2-40B4-BE49-F238E27FC236}">
                <a16:creationId xmlns:a16="http://schemas.microsoft.com/office/drawing/2014/main" id="{1E2A7FE1-FA10-458C-BE3F-66B18A6A39BD}"/>
              </a:ext>
            </a:extLst>
          </p:cNvPr>
          <p:cNvSpPr>
            <a:spLocks noGrp="1"/>
          </p:cNvSpPr>
          <p:nvPr>
            <p:ph type="sldNum" sz="quarter" idx="11"/>
          </p:nvPr>
        </p:nvSpPr>
        <p:spPr/>
        <p:txBody>
          <a:bodyPr/>
          <a:lstStyle/>
          <a:p>
            <a:fld id="{2BEE099A-8562-47CA-944D-F82EDDAC5192}" type="slidenum">
              <a:rPr lang="en-US" smtClean="0"/>
              <a:pPr/>
              <a:t>10</a:t>
            </a:fld>
            <a:endParaRPr lang="en-US" dirty="0"/>
          </a:p>
        </p:txBody>
      </p:sp>
      <p:sp>
        <p:nvSpPr>
          <p:cNvPr id="4" name="TextBox 3">
            <a:extLst>
              <a:ext uri="{FF2B5EF4-FFF2-40B4-BE49-F238E27FC236}">
                <a16:creationId xmlns:a16="http://schemas.microsoft.com/office/drawing/2014/main" id="{0DBDEBC8-2C08-4EC6-B4B0-CC0F92FA18CA}"/>
              </a:ext>
            </a:extLst>
          </p:cNvPr>
          <p:cNvSpPr txBox="1"/>
          <p:nvPr/>
        </p:nvSpPr>
        <p:spPr>
          <a:xfrm>
            <a:off x="667512" y="1452096"/>
            <a:ext cx="5882167" cy="4895892"/>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en-US" sz="2400" b="1" dirty="0">
                <a:latin typeface="+mj-lt"/>
              </a:rPr>
              <a:t>Young children </a:t>
            </a:r>
          </a:p>
          <a:p>
            <a:pPr marL="342900" indent="-342900">
              <a:lnSpc>
                <a:spcPct val="114000"/>
              </a:lnSpc>
              <a:buFont typeface="Arial" panose="020B0604020202020204" pitchFamily="34" charset="0"/>
              <a:buChar char="•"/>
            </a:pPr>
            <a:r>
              <a:rPr lang="en-US" sz="2400" b="1" dirty="0">
                <a:latin typeface="+mj-lt"/>
              </a:rPr>
              <a:t>Highly mobile persons </a:t>
            </a:r>
          </a:p>
          <a:p>
            <a:pPr marL="342900" indent="-342900">
              <a:lnSpc>
                <a:spcPct val="114000"/>
              </a:lnSpc>
              <a:buFont typeface="Arial" panose="020B0604020202020204" pitchFamily="34" charset="0"/>
              <a:buChar char="•"/>
            </a:pPr>
            <a:r>
              <a:rPr lang="en-US" sz="2400" b="1" dirty="0">
                <a:latin typeface="+mj-lt"/>
              </a:rPr>
              <a:t>Racial and ethnic minorities </a:t>
            </a:r>
          </a:p>
          <a:p>
            <a:pPr marL="342900" indent="-342900">
              <a:lnSpc>
                <a:spcPct val="114000"/>
              </a:lnSpc>
              <a:buFont typeface="Arial" panose="020B0604020202020204" pitchFamily="34" charset="0"/>
              <a:buChar char="•"/>
            </a:pPr>
            <a:r>
              <a:rPr lang="en-US" sz="2400" b="1" dirty="0">
                <a:latin typeface="+mj-lt"/>
              </a:rPr>
              <a:t>Non-English speakers </a:t>
            </a:r>
          </a:p>
          <a:p>
            <a:pPr marL="800100" lvl="1" indent="-342900">
              <a:lnSpc>
                <a:spcPct val="114000"/>
              </a:lnSpc>
              <a:buFont typeface="Courier New" panose="02070309020205020404" pitchFamily="49" charset="0"/>
              <a:buChar char="o"/>
            </a:pPr>
            <a:r>
              <a:rPr lang="en-US" sz="2000" dirty="0">
                <a:latin typeface="+mj-lt"/>
              </a:rPr>
              <a:t>Native Hawaiian and </a:t>
            </a:r>
            <a:br>
              <a:rPr lang="en-US" sz="2000" dirty="0">
                <a:latin typeface="+mj-lt"/>
              </a:rPr>
            </a:br>
            <a:r>
              <a:rPr lang="en-US" sz="2000" dirty="0">
                <a:latin typeface="+mj-lt"/>
              </a:rPr>
              <a:t>Other Pacific Islanders</a:t>
            </a:r>
          </a:p>
          <a:p>
            <a:pPr marL="800100" lvl="1" indent="-342900">
              <a:lnSpc>
                <a:spcPct val="114000"/>
              </a:lnSpc>
              <a:buFont typeface="Courier New" panose="02070309020205020404" pitchFamily="49" charset="0"/>
              <a:buChar char="o"/>
            </a:pPr>
            <a:r>
              <a:rPr lang="en-US" sz="2000" dirty="0">
                <a:latin typeface="+mj-lt"/>
              </a:rPr>
              <a:t>American Indian and Alaska Natives</a:t>
            </a:r>
            <a:endParaRPr lang="en-US" sz="2400" dirty="0">
              <a:latin typeface="+mj-lt"/>
            </a:endParaRPr>
          </a:p>
          <a:p>
            <a:pPr marL="342900" indent="-342900">
              <a:lnSpc>
                <a:spcPct val="114000"/>
              </a:lnSpc>
              <a:buFont typeface="Arial" panose="020B0604020202020204" pitchFamily="34" charset="0"/>
              <a:buChar char="•"/>
            </a:pPr>
            <a:r>
              <a:rPr lang="en-US" sz="2400" b="1" dirty="0">
                <a:latin typeface="+mj-lt"/>
              </a:rPr>
              <a:t>Low-income persons </a:t>
            </a:r>
          </a:p>
          <a:p>
            <a:pPr marL="342900" indent="-342900">
              <a:lnSpc>
                <a:spcPct val="114000"/>
              </a:lnSpc>
              <a:buFont typeface="Arial" panose="020B0604020202020204" pitchFamily="34" charset="0"/>
              <a:buChar char="•"/>
            </a:pPr>
            <a:r>
              <a:rPr lang="en-US" sz="2400" b="1" dirty="0">
                <a:latin typeface="+mj-lt"/>
              </a:rPr>
              <a:t>Veterans</a:t>
            </a:r>
          </a:p>
          <a:p>
            <a:pPr marL="342900" indent="-342900">
              <a:lnSpc>
                <a:spcPct val="114000"/>
              </a:lnSpc>
              <a:buFont typeface="Arial" panose="020B0604020202020204" pitchFamily="34" charset="0"/>
              <a:buChar char="•"/>
            </a:pPr>
            <a:r>
              <a:rPr lang="en-US" sz="2400" b="1" dirty="0">
                <a:latin typeface="+mj-lt"/>
              </a:rPr>
              <a:t>Senior Citizens</a:t>
            </a:r>
          </a:p>
          <a:p>
            <a:pPr marL="342900" indent="-342900">
              <a:lnSpc>
                <a:spcPct val="114000"/>
              </a:lnSpc>
              <a:buFont typeface="Arial" panose="020B0604020202020204" pitchFamily="34" charset="0"/>
              <a:buChar char="•"/>
            </a:pPr>
            <a:r>
              <a:rPr lang="en-US" sz="2400" b="1" dirty="0">
                <a:latin typeface="+mj-lt"/>
              </a:rPr>
              <a:t>Renters</a:t>
            </a:r>
          </a:p>
          <a:p>
            <a:pPr marL="342900" indent="-342900">
              <a:lnSpc>
                <a:spcPct val="114000"/>
              </a:lnSpc>
              <a:buFont typeface="Arial" panose="020B0604020202020204" pitchFamily="34" charset="0"/>
              <a:buChar char="•"/>
            </a:pPr>
            <a:r>
              <a:rPr lang="en-US" sz="2400" b="1" dirty="0">
                <a:latin typeface="+mj-lt"/>
              </a:rPr>
              <a:t>Farm/Migrant Workers </a:t>
            </a:r>
          </a:p>
        </p:txBody>
      </p:sp>
      <p:sp>
        <p:nvSpPr>
          <p:cNvPr id="8" name="TextBox 7">
            <a:extLst>
              <a:ext uri="{FF2B5EF4-FFF2-40B4-BE49-F238E27FC236}">
                <a16:creationId xmlns:a16="http://schemas.microsoft.com/office/drawing/2014/main" id="{686EE333-16D2-43CB-B745-47BB83A1F546}"/>
              </a:ext>
            </a:extLst>
          </p:cNvPr>
          <p:cNvSpPr txBox="1"/>
          <p:nvPr/>
        </p:nvSpPr>
        <p:spPr>
          <a:xfrm>
            <a:off x="6549679" y="1452096"/>
            <a:ext cx="5337521" cy="4264309"/>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en-US" sz="2400" b="1" dirty="0">
                <a:latin typeface="+mj-lt"/>
              </a:rPr>
              <a:t>Persons experiencing homelessness </a:t>
            </a:r>
          </a:p>
          <a:p>
            <a:pPr marL="342900" indent="-342900">
              <a:lnSpc>
                <a:spcPct val="114000"/>
              </a:lnSpc>
              <a:buFont typeface="Arial" panose="020B0604020202020204" pitchFamily="34" charset="0"/>
              <a:buChar char="•"/>
            </a:pPr>
            <a:r>
              <a:rPr lang="en-US" sz="2400" b="1" dirty="0">
                <a:latin typeface="+mj-lt"/>
              </a:rPr>
              <a:t>Undocumented immigrants </a:t>
            </a:r>
          </a:p>
          <a:p>
            <a:pPr marL="342900" indent="-342900">
              <a:lnSpc>
                <a:spcPct val="114000"/>
              </a:lnSpc>
              <a:buFont typeface="Arial" panose="020B0604020202020204" pitchFamily="34" charset="0"/>
              <a:buChar char="•"/>
            </a:pPr>
            <a:r>
              <a:rPr lang="en-US" sz="2400" b="1" dirty="0">
                <a:latin typeface="+mj-lt"/>
              </a:rPr>
              <a:t>Persons who distrust the government </a:t>
            </a:r>
          </a:p>
          <a:p>
            <a:pPr marL="342900" indent="-342900">
              <a:lnSpc>
                <a:spcPct val="114000"/>
              </a:lnSpc>
              <a:buFont typeface="Arial" panose="020B0604020202020204" pitchFamily="34" charset="0"/>
              <a:buChar char="•"/>
            </a:pPr>
            <a:r>
              <a:rPr lang="en-US" sz="2400" b="1" dirty="0">
                <a:latin typeface="+mj-lt"/>
              </a:rPr>
              <a:t>Persons with mental or physical disabilities </a:t>
            </a:r>
          </a:p>
          <a:p>
            <a:pPr marL="342900" indent="-342900">
              <a:lnSpc>
                <a:spcPct val="114000"/>
              </a:lnSpc>
              <a:buFont typeface="Arial" panose="020B0604020202020204" pitchFamily="34" charset="0"/>
              <a:buChar char="•"/>
            </a:pPr>
            <a:r>
              <a:rPr lang="en-US" sz="2400" b="1" dirty="0">
                <a:latin typeface="+mj-lt"/>
              </a:rPr>
              <a:t>Persons who do not live in traditional housing</a:t>
            </a:r>
          </a:p>
          <a:p>
            <a:pPr marL="342900" indent="-342900">
              <a:lnSpc>
                <a:spcPct val="114000"/>
              </a:lnSpc>
              <a:buFont typeface="Arial" panose="020B0604020202020204" pitchFamily="34" charset="0"/>
              <a:buChar char="•"/>
            </a:pPr>
            <a:endParaRPr lang="en-US" sz="2400" b="1" dirty="0">
              <a:latin typeface="+mj-lt"/>
            </a:endParaRPr>
          </a:p>
        </p:txBody>
      </p:sp>
    </p:spTree>
    <p:extLst>
      <p:ext uri="{BB962C8B-B14F-4D97-AF65-F5344CB8AC3E}">
        <p14:creationId xmlns:p14="http://schemas.microsoft.com/office/powerpoint/2010/main" val="84382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AFF-72A6-4FAA-A1CC-94574BE5B2CE}"/>
              </a:ext>
            </a:extLst>
          </p:cNvPr>
          <p:cNvSpPr>
            <a:spLocks noGrp="1"/>
          </p:cNvSpPr>
          <p:nvPr>
            <p:ph type="title"/>
          </p:nvPr>
        </p:nvSpPr>
        <p:spPr>
          <a:xfrm>
            <a:off x="629601" y="506416"/>
            <a:ext cx="10707189" cy="865184"/>
          </a:xfrm>
        </p:spPr>
        <p:txBody>
          <a:bodyPr/>
          <a:lstStyle/>
          <a:p>
            <a:pPr algn="ctr"/>
            <a:r>
              <a:rPr lang="en-US" dirty="0"/>
              <a:t>Why does the Census Matter?</a:t>
            </a:r>
          </a:p>
        </p:txBody>
      </p:sp>
      <p:sp>
        <p:nvSpPr>
          <p:cNvPr id="3" name="Slide Number Placeholder 2">
            <a:extLst>
              <a:ext uri="{FF2B5EF4-FFF2-40B4-BE49-F238E27FC236}">
                <a16:creationId xmlns:a16="http://schemas.microsoft.com/office/drawing/2014/main" id="{D3CA5447-0081-4A9C-8870-4D32B7892B06}"/>
              </a:ext>
            </a:extLst>
          </p:cNvPr>
          <p:cNvSpPr>
            <a:spLocks noGrp="1"/>
          </p:cNvSpPr>
          <p:nvPr>
            <p:ph type="sldNum" sz="quarter" idx="11"/>
          </p:nvPr>
        </p:nvSpPr>
        <p:spPr/>
        <p:txBody>
          <a:bodyPr/>
          <a:lstStyle/>
          <a:p>
            <a:fld id="{2BEE099A-8562-47CA-944D-F82EDDAC5192}" type="slidenum">
              <a:rPr lang="en-US" smtClean="0"/>
              <a:pPr/>
              <a:t>11</a:t>
            </a:fld>
            <a:endParaRPr lang="en-US" dirty="0"/>
          </a:p>
        </p:txBody>
      </p:sp>
      <p:graphicFrame>
        <p:nvGraphicFramePr>
          <p:cNvPr id="4" name="Content Placeholder 10">
            <a:extLst>
              <a:ext uri="{FF2B5EF4-FFF2-40B4-BE49-F238E27FC236}">
                <a16:creationId xmlns:a16="http://schemas.microsoft.com/office/drawing/2014/main" id="{6C18F007-6DCF-45E8-BDAA-B141DF46861E}"/>
              </a:ext>
            </a:extLst>
          </p:cNvPr>
          <p:cNvGraphicFramePr>
            <a:graphicFrameLocks/>
          </p:cNvGraphicFramePr>
          <p:nvPr>
            <p:extLst>
              <p:ext uri="{D42A27DB-BD31-4B8C-83A1-F6EECF244321}">
                <p14:modId xmlns:p14="http://schemas.microsoft.com/office/powerpoint/2010/main" val="534614073"/>
              </p:ext>
            </p:extLst>
          </p:nvPr>
        </p:nvGraphicFramePr>
        <p:xfrm>
          <a:off x="1232361" y="1427955"/>
          <a:ext cx="9501667" cy="489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54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679C-B70B-4086-840A-7BFC89DBA0C0}"/>
              </a:ext>
            </a:extLst>
          </p:cNvPr>
          <p:cNvSpPr>
            <a:spLocks noGrp="1"/>
          </p:cNvSpPr>
          <p:nvPr>
            <p:ph type="title"/>
          </p:nvPr>
        </p:nvSpPr>
        <p:spPr>
          <a:xfrm>
            <a:off x="742405" y="340293"/>
            <a:ext cx="10707189" cy="1325563"/>
          </a:xfrm>
        </p:spPr>
        <p:txBody>
          <a:bodyPr anchor="ctr"/>
          <a:lstStyle/>
          <a:p>
            <a:pPr algn="ctr">
              <a:lnSpc>
                <a:spcPct val="114000"/>
              </a:lnSpc>
            </a:pPr>
            <a:r>
              <a:rPr lang="en-US" dirty="0"/>
              <a:t>Responses are Protected by Law </a:t>
            </a:r>
            <a:r>
              <a:rPr lang="en-US" b="0" dirty="0"/>
              <a:t>U.S. Code Title 13</a:t>
            </a:r>
          </a:p>
        </p:txBody>
      </p:sp>
      <p:sp>
        <p:nvSpPr>
          <p:cNvPr id="3" name="Content Placeholder 2">
            <a:extLst>
              <a:ext uri="{FF2B5EF4-FFF2-40B4-BE49-F238E27FC236}">
                <a16:creationId xmlns:a16="http://schemas.microsoft.com/office/drawing/2014/main" id="{4584C857-F0B2-49AA-8B0F-EB0DDDD36E56}"/>
              </a:ext>
            </a:extLst>
          </p:cNvPr>
          <p:cNvSpPr>
            <a:spLocks noGrp="1"/>
          </p:cNvSpPr>
          <p:nvPr>
            <p:ph idx="1"/>
          </p:nvPr>
        </p:nvSpPr>
        <p:spPr>
          <a:xfrm>
            <a:off x="742405" y="1853170"/>
            <a:ext cx="10707189" cy="4151561"/>
          </a:xfrm>
        </p:spPr>
        <p:txBody>
          <a:bodyPr>
            <a:noAutofit/>
          </a:bodyPr>
          <a:lstStyle/>
          <a:p>
            <a:pPr marL="342891" indent="-342891">
              <a:buFont typeface="Wingdings" panose="05000000000000000000" pitchFamily="2" charset="2"/>
              <a:buChar char="§"/>
            </a:pPr>
            <a:r>
              <a:rPr lang="en-US" sz="2800" dirty="0"/>
              <a:t>The Census is </a:t>
            </a:r>
            <a:r>
              <a:rPr lang="en-US" sz="2800" dirty="0">
                <a:solidFill>
                  <a:srgbClr val="C00000"/>
                </a:solidFill>
              </a:rPr>
              <a:t>confidential</a:t>
            </a:r>
            <a:r>
              <a:rPr lang="en-US" sz="2800" dirty="0"/>
              <a:t> and required </a:t>
            </a:r>
            <a:r>
              <a:rPr lang="en-US" sz="2800" dirty="0">
                <a:solidFill>
                  <a:srgbClr val="C00000"/>
                </a:solidFill>
              </a:rPr>
              <a:t>by law</a:t>
            </a:r>
          </a:p>
          <a:p>
            <a:pPr marL="342891" indent="-342891">
              <a:buFont typeface="Wingdings" panose="05000000000000000000" pitchFamily="2" charset="2"/>
              <a:buChar char="§"/>
            </a:pPr>
            <a:r>
              <a:rPr lang="en-US" sz="2800" dirty="0"/>
              <a:t>Results of the Census are reported in </a:t>
            </a:r>
            <a:r>
              <a:rPr lang="en-US" sz="2800" dirty="0">
                <a:solidFill>
                  <a:srgbClr val="C00000"/>
                </a:solidFill>
              </a:rPr>
              <a:t>statistical format only</a:t>
            </a:r>
          </a:p>
          <a:p>
            <a:pPr marL="342891" indent="-342891">
              <a:buFont typeface="Wingdings" panose="05000000000000000000" pitchFamily="2" charset="2"/>
              <a:buChar char="§"/>
            </a:pPr>
            <a:r>
              <a:rPr lang="en-US" sz="2800" dirty="0"/>
              <a:t>We </a:t>
            </a:r>
            <a:r>
              <a:rPr lang="en-US" sz="2800" dirty="0">
                <a:solidFill>
                  <a:srgbClr val="C00000"/>
                </a:solidFill>
              </a:rPr>
              <a:t>do not share </a:t>
            </a:r>
            <a:r>
              <a:rPr lang="en-US" sz="2800" dirty="0"/>
              <a:t>respondent personal information or responses with any other government agencies</a:t>
            </a:r>
          </a:p>
          <a:p>
            <a:pPr marL="342891" indent="-342891">
              <a:buFont typeface="Wingdings" panose="05000000000000000000" pitchFamily="2" charset="2"/>
              <a:buChar char="§"/>
            </a:pPr>
            <a:r>
              <a:rPr lang="en-US" sz="2800" dirty="0"/>
              <a:t>All Census employees swear to a </a:t>
            </a:r>
            <a:r>
              <a:rPr lang="en-US" sz="2800" dirty="0">
                <a:solidFill>
                  <a:srgbClr val="C00000"/>
                </a:solidFill>
              </a:rPr>
              <a:t>lifetime oath </a:t>
            </a:r>
            <a:r>
              <a:rPr lang="en-US" sz="2800" dirty="0"/>
              <a:t>to protect respondent information</a:t>
            </a:r>
          </a:p>
          <a:p>
            <a:pPr marL="342891" indent="-342891">
              <a:buFont typeface="Wingdings" panose="05000000000000000000" pitchFamily="2" charset="2"/>
              <a:buChar char="§"/>
            </a:pPr>
            <a:r>
              <a:rPr lang="en-US" sz="2800" dirty="0">
                <a:solidFill>
                  <a:srgbClr val="C00000"/>
                </a:solidFill>
              </a:rPr>
              <a:t>Penalties</a:t>
            </a:r>
            <a:r>
              <a:rPr lang="en-US" sz="2800" dirty="0"/>
              <a:t> for wrongful disclosure</a:t>
            </a:r>
          </a:p>
          <a:p>
            <a:pPr marL="685791" lvl="3" indent="-342900">
              <a:buFont typeface="Courier New" panose="02070309020205020404" pitchFamily="49" charset="0"/>
              <a:buChar char="o"/>
            </a:pPr>
            <a:r>
              <a:rPr lang="en-US" sz="2800" dirty="0">
                <a:latin typeface="+mj-lt"/>
              </a:rPr>
              <a:t>Up to 5 years imprisonment and/or a fine of $250,000</a:t>
            </a:r>
          </a:p>
        </p:txBody>
      </p:sp>
      <p:sp>
        <p:nvSpPr>
          <p:cNvPr id="4" name="Slide Number Placeholder 3">
            <a:extLst>
              <a:ext uri="{FF2B5EF4-FFF2-40B4-BE49-F238E27FC236}">
                <a16:creationId xmlns:a16="http://schemas.microsoft.com/office/drawing/2014/main" id="{E0F54D18-534C-4B78-AA7A-1A89EA503BDA}"/>
              </a:ext>
            </a:extLst>
          </p:cNvPr>
          <p:cNvSpPr>
            <a:spLocks noGrp="1"/>
          </p:cNvSpPr>
          <p:nvPr>
            <p:ph type="sldNum" sz="quarter" idx="11"/>
          </p:nvPr>
        </p:nvSpPr>
        <p:spPr/>
        <p:txBody>
          <a:bodyPr/>
          <a:lstStyle/>
          <a:p>
            <a:fld id="{2BEE099A-8562-47CA-944D-F82EDDAC5192}" type="slidenum">
              <a:rPr lang="en-US" smtClean="0"/>
              <a:pPr/>
              <a:t>12</a:t>
            </a:fld>
            <a:endParaRPr lang="en-US" dirty="0"/>
          </a:p>
        </p:txBody>
      </p:sp>
    </p:spTree>
    <p:extLst>
      <p:ext uri="{BB962C8B-B14F-4D97-AF65-F5344CB8AC3E}">
        <p14:creationId xmlns:p14="http://schemas.microsoft.com/office/powerpoint/2010/main" val="211392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9416E1-040E-4778-85D0-BE7035F93411}"/>
              </a:ext>
            </a:extLst>
          </p:cNvPr>
          <p:cNvSpPr txBox="1">
            <a:spLocks/>
          </p:cNvSpPr>
          <p:nvPr/>
        </p:nvSpPr>
        <p:spPr>
          <a:xfrm>
            <a:off x="1572440" y="533400"/>
            <a:ext cx="9047119" cy="135421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dirty="0"/>
              <a:t>2020 will be easier than ever</a:t>
            </a:r>
          </a:p>
        </p:txBody>
      </p:sp>
      <p:sp>
        <p:nvSpPr>
          <p:cNvPr id="7" name="Subtitle 2">
            <a:extLst>
              <a:ext uri="{FF2B5EF4-FFF2-40B4-BE49-F238E27FC236}">
                <a16:creationId xmlns:a16="http://schemas.microsoft.com/office/drawing/2014/main" id="{49DD7632-4938-467F-B0A6-5B750BF2EF70}"/>
              </a:ext>
            </a:extLst>
          </p:cNvPr>
          <p:cNvSpPr txBox="1">
            <a:spLocks/>
          </p:cNvSpPr>
          <p:nvPr/>
        </p:nvSpPr>
        <p:spPr>
          <a:xfrm>
            <a:off x="1395046" y="2105560"/>
            <a:ext cx="9401908" cy="2646879"/>
          </a:xfrm>
          <a:prstGeom prst="rect">
            <a:avLst/>
          </a:prstGeom>
        </p:spPr>
        <p:txBody>
          <a:bodyPr anchor="ctr" anchorCtr="0"/>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In 2020, you will be able to </a:t>
            </a:r>
          </a:p>
          <a:p>
            <a:pPr algn="ctr"/>
            <a:r>
              <a:rPr lang="en-US" sz="3600" dirty="0"/>
              <a:t>respond to the census </a:t>
            </a:r>
            <a:r>
              <a:rPr lang="en-US" sz="3600" dirty="0">
                <a:solidFill>
                  <a:srgbClr val="C00000"/>
                </a:solidFill>
              </a:rPr>
              <a:t>ONLINE</a:t>
            </a:r>
            <a:r>
              <a:rPr lang="en-US" sz="3600" dirty="0"/>
              <a:t>.</a:t>
            </a:r>
          </a:p>
        </p:txBody>
      </p:sp>
    </p:spTree>
    <p:extLst>
      <p:ext uri="{BB962C8B-B14F-4D97-AF65-F5344CB8AC3E}">
        <p14:creationId xmlns:p14="http://schemas.microsoft.com/office/powerpoint/2010/main" val="269466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544B-52A7-4C4C-A207-ABF5EF5C8583}"/>
              </a:ext>
            </a:extLst>
          </p:cNvPr>
          <p:cNvSpPr>
            <a:spLocks noGrp="1"/>
          </p:cNvSpPr>
          <p:nvPr>
            <p:ph type="title"/>
          </p:nvPr>
        </p:nvSpPr>
        <p:spPr>
          <a:xfrm>
            <a:off x="667512" y="300830"/>
            <a:ext cx="10707189" cy="1763151"/>
          </a:xfrm>
        </p:spPr>
        <p:txBody>
          <a:bodyPr/>
          <a:lstStyle/>
          <a:p>
            <a:pPr algn="ctr">
              <a:lnSpc>
                <a:spcPct val="114000"/>
              </a:lnSpc>
            </a:pPr>
            <a:r>
              <a:rPr lang="en-US" dirty="0"/>
              <a:t>New Ability to Self-Respond </a:t>
            </a:r>
            <a:br>
              <a:rPr lang="en-US" dirty="0"/>
            </a:br>
            <a:r>
              <a:rPr lang="en-US" b="0" dirty="0"/>
              <a:t>Starting March 12-20, 2020</a:t>
            </a:r>
          </a:p>
        </p:txBody>
      </p:sp>
      <p:sp>
        <p:nvSpPr>
          <p:cNvPr id="3" name="Slide Number Placeholder 2">
            <a:extLst>
              <a:ext uri="{FF2B5EF4-FFF2-40B4-BE49-F238E27FC236}">
                <a16:creationId xmlns:a16="http://schemas.microsoft.com/office/drawing/2014/main" id="{E4A4E493-9AD3-49EB-A223-4F40614F817D}"/>
              </a:ext>
            </a:extLst>
          </p:cNvPr>
          <p:cNvSpPr>
            <a:spLocks noGrp="1"/>
          </p:cNvSpPr>
          <p:nvPr>
            <p:ph type="sldNum" sz="quarter" idx="11"/>
          </p:nvPr>
        </p:nvSpPr>
        <p:spPr/>
        <p:txBody>
          <a:bodyPr/>
          <a:lstStyle/>
          <a:p>
            <a:fld id="{2BEE099A-8562-47CA-944D-F82EDDAC5192}" type="slidenum">
              <a:rPr lang="en-US" smtClean="0"/>
              <a:pPr/>
              <a:t>14</a:t>
            </a:fld>
            <a:endParaRPr lang="en-US" dirty="0"/>
          </a:p>
        </p:txBody>
      </p:sp>
      <p:pic>
        <p:nvPicPr>
          <p:cNvPr id="4" name="Graphic 3" descr="Smart Phone">
            <a:extLst>
              <a:ext uri="{FF2B5EF4-FFF2-40B4-BE49-F238E27FC236}">
                <a16:creationId xmlns:a16="http://schemas.microsoft.com/office/drawing/2014/main" id="{B8EAB652-4BC6-4DD0-861B-4D0E8709B3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6919" y="2743200"/>
            <a:ext cx="1173253" cy="1173252"/>
          </a:xfrm>
          <a:prstGeom prst="rect">
            <a:avLst/>
          </a:prstGeom>
        </p:spPr>
      </p:pic>
      <p:pic>
        <p:nvPicPr>
          <p:cNvPr id="5" name="Graphic 4" descr="Receiver">
            <a:extLst>
              <a:ext uri="{FF2B5EF4-FFF2-40B4-BE49-F238E27FC236}">
                <a16:creationId xmlns:a16="http://schemas.microsoft.com/office/drawing/2014/main" id="{7D17F47E-1A7F-4FC9-B681-E0F74C7003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1460" y="2759355"/>
            <a:ext cx="1173252" cy="1173252"/>
          </a:xfrm>
          <a:prstGeom prst="rect">
            <a:avLst/>
          </a:prstGeom>
        </p:spPr>
      </p:pic>
      <p:pic>
        <p:nvPicPr>
          <p:cNvPr id="6" name="Graphic 5" descr="Open envelope">
            <a:extLst>
              <a:ext uri="{FF2B5EF4-FFF2-40B4-BE49-F238E27FC236}">
                <a16:creationId xmlns:a16="http://schemas.microsoft.com/office/drawing/2014/main" id="{EA0A3C6E-8385-42E2-9CCC-5841A4FE59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7230" y="2759355"/>
            <a:ext cx="1173252" cy="1173252"/>
          </a:xfrm>
          <a:prstGeom prst="rect">
            <a:avLst/>
          </a:prstGeom>
        </p:spPr>
      </p:pic>
      <p:pic>
        <p:nvPicPr>
          <p:cNvPr id="7" name="Graphic 6" descr="Call center">
            <a:extLst>
              <a:ext uri="{FF2B5EF4-FFF2-40B4-BE49-F238E27FC236}">
                <a16:creationId xmlns:a16="http://schemas.microsoft.com/office/drawing/2014/main" id="{159D4678-5782-4380-880C-A7CE9C8293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63000" y="2759355"/>
            <a:ext cx="1173252" cy="1173252"/>
          </a:xfrm>
          <a:prstGeom prst="rect">
            <a:avLst/>
          </a:prstGeom>
        </p:spPr>
      </p:pic>
      <p:sp>
        <p:nvSpPr>
          <p:cNvPr id="8" name="Rectangle 7">
            <a:extLst>
              <a:ext uri="{FF2B5EF4-FFF2-40B4-BE49-F238E27FC236}">
                <a16:creationId xmlns:a16="http://schemas.microsoft.com/office/drawing/2014/main" id="{D1EB1642-1478-463C-B872-50978F8C2473}"/>
              </a:ext>
            </a:extLst>
          </p:cNvPr>
          <p:cNvSpPr/>
          <p:nvPr/>
        </p:nvSpPr>
        <p:spPr>
          <a:xfrm>
            <a:off x="2132844" y="4255410"/>
            <a:ext cx="8535155" cy="523220"/>
          </a:xfrm>
          <a:prstGeom prst="rect">
            <a:avLst/>
          </a:prstGeom>
        </p:spPr>
        <p:txBody>
          <a:bodyPr wrap="square">
            <a:spAutoFit/>
          </a:bodyPr>
          <a:lstStyle/>
          <a:p>
            <a:pPr marL="9525">
              <a:tabLst>
                <a:tab pos="293363" algn="l"/>
              </a:tabLst>
            </a:pPr>
            <a:r>
              <a:rPr lang="en-US" sz="2800" b="1" dirty="0">
                <a:solidFill>
                  <a:srgbClr val="215493"/>
                </a:solidFill>
                <a:latin typeface="+mj-lt"/>
              </a:rPr>
              <a:t>Internet*	  Phone*	  Paper Form	In-person</a:t>
            </a:r>
          </a:p>
        </p:txBody>
      </p:sp>
      <p:sp>
        <p:nvSpPr>
          <p:cNvPr id="9" name="TextBox 8">
            <a:extLst>
              <a:ext uri="{FF2B5EF4-FFF2-40B4-BE49-F238E27FC236}">
                <a16:creationId xmlns:a16="http://schemas.microsoft.com/office/drawing/2014/main" id="{489A3F7F-47A0-4A42-A5A0-3CA550671A35}"/>
              </a:ext>
            </a:extLst>
          </p:cNvPr>
          <p:cNvSpPr txBox="1"/>
          <p:nvPr/>
        </p:nvSpPr>
        <p:spPr>
          <a:xfrm>
            <a:off x="2453618" y="5101433"/>
            <a:ext cx="7134975" cy="1015663"/>
          </a:xfrm>
          <a:prstGeom prst="rect">
            <a:avLst/>
          </a:prstGeom>
          <a:noFill/>
        </p:spPr>
        <p:txBody>
          <a:bodyPr wrap="square" rtlCol="0">
            <a:spAutoFit/>
          </a:bodyPr>
          <a:lstStyle/>
          <a:p>
            <a:pPr algn="ctr"/>
            <a:r>
              <a:rPr lang="en-US" sz="2000" b="1" dirty="0">
                <a:solidFill>
                  <a:srgbClr val="C00000"/>
                </a:solidFill>
                <a:latin typeface="+mj-lt"/>
              </a:rPr>
              <a:t>*12 foreign languages supported: Spanish, Vietnamese, Korean, Chinese (Simplified), Russian, Arabic, Tagalog, Polish, French, Haitian Creole, Portuguese, Japanese</a:t>
            </a:r>
          </a:p>
        </p:txBody>
      </p:sp>
    </p:spTree>
    <p:extLst>
      <p:ext uri="{BB962C8B-B14F-4D97-AF65-F5344CB8AC3E}">
        <p14:creationId xmlns:p14="http://schemas.microsoft.com/office/powerpoint/2010/main" val="180327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0403-5D6E-4735-AC01-8E083DCDE67E}"/>
              </a:ext>
            </a:extLst>
          </p:cNvPr>
          <p:cNvSpPr>
            <a:spLocks noGrp="1"/>
          </p:cNvSpPr>
          <p:nvPr>
            <p:ph type="title"/>
          </p:nvPr>
        </p:nvSpPr>
        <p:spPr>
          <a:xfrm>
            <a:off x="667512" y="37407"/>
            <a:ext cx="10707189" cy="1325563"/>
          </a:xfrm>
        </p:spPr>
        <p:txBody>
          <a:bodyPr anchor="ctr"/>
          <a:lstStyle/>
          <a:p>
            <a:pPr algn="ctr"/>
            <a:r>
              <a:rPr lang="en-US" dirty="0"/>
              <a:t>What will the census ask?</a:t>
            </a:r>
          </a:p>
        </p:txBody>
      </p:sp>
      <p:sp>
        <p:nvSpPr>
          <p:cNvPr id="3" name="Content Placeholder 2">
            <a:extLst>
              <a:ext uri="{FF2B5EF4-FFF2-40B4-BE49-F238E27FC236}">
                <a16:creationId xmlns:a16="http://schemas.microsoft.com/office/drawing/2014/main" id="{C68C96C9-D2AC-41F3-8DDD-C9D7B96B3712}"/>
              </a:ext>
            </a:extLst>
          </p:cNvPr>
          <p:cNvSpPr>
            <a:spLocks noGrp="1"/>
          </p:cNvSpPr>
          <p:nvPr>
            <p:ph idx="1"/>
          </p:nvPr>
        </p:nvSpPr>
        <p:spPr>
          <a:xfrm>
            <a:off x="662852" y="1362970"/>
            <a:ext cx="5199888" cy="4571999"/>
          </a:xfrm>
        </p:spPr>
        <p:txBody>
          <a:bodyPr>
            <a:noAutofit/>
          </a:bodyPr>
          <a:lstStyle/>
          <a:p>
            <a:pPr marL="514350" indent="-514350">
              <a:buFont typeface="+mj-lt"/>
              <a:buAutoNum type="arabicPeriod"/>
            </a:pPr>
            <a:r>
              <a:rPr lang="en-US" sz="3200" dirty="0"/>
              <a:t>The number of people living in your household.</a:t>
            </a:r>
          </a:p>
          <a:p>
            <a:pPr marL="514350" indent="-514350">
              <a:buFont typeface="+mj-lt"/>
              <a:buAutoNum type="arabicPeriod"/>
            </a:pPr>
            <a:r>
              <a:rPr lang="en-US" sz="3200" dirty="0"/>
              <a:t>First and last name</a:t>
            </a:r>
          </a:p>
          <a:p>
            <a:pPr marL="514350" indent="-514350">
              <a:buFont typeface="+mj-lt"/>
              <a:buAutoNum type="arabicPeriod"/>
            </a:pPr>
            <a:r>
              <a:rPr lang="en-US" sz="3200" dirty="0"/>
              <a:t>Age</a:t>
            </a:r>
          </a:p>
          <a:p>
            <a:pPr marL="514350" indent="-514350">
              <a:buFont typeface="+mj-lt"/>
              <a:buAutoNum type="arabicPeriod"/>
            </a:pPr>
            <a:r>
              <a:rPr lang="en-US" sz="3200" dirty="0"/>
              <a:t>Birth date</a:t>
            </a:r>
          </a:p>
          <a:p>
            <a:pPr marL="514350" indent="-514350">
              <a:buFont typeface="+mj-lt"/>
              <a:buAutoNum type="arabicPeriod"/>
            </a:pPr>
            <a:r>
              <a:rPr lang="en-US" sz="3200" dirty="0"/>
              <a:t>Race and ethnicity</a:t>
            </a:r>
          </a:p>
          <a:p>
            <a:pPr marL="514350" indent="-514350">
              <a:buFont typeface="+mj-lt"/>
              <a:buAutoNum type="arabicPeriod"/>
            </a:pPr>
            <a:r>
              <a:rPr lang="en-US" sz="3200" dirty="0"/>
              <a:t>Sex</a:t>
            </a:r>
          </a:p>
        </p:txBody>
      </p:sp>
      <p:sp>
        <p:nvSpPr>
          <p:cNvPr id="4" name="Slide Number Placeholder 3">
            <a:extLst>
              <a:ext uri="{FF2B5EF4-FFF2-40B4-BE49-F238E27FC236}">
                <a16:creationId xmlns:a16="http://schemas.microsoft.com/office/drawing/2014/main" id="{1E4CEEB6-63F0-443E-AB40-F6CEE90254E8}"/>
              </a:ext>
            </a:extLst>
          </p:cNvPr>
          <p:cNvSpPr>
            <a:spLocks noGrp="1"/>
          </p:cNvSpPr>
          <p:nvPr>
            <p:ph type="sldNum" sz="quarter" idx="11"/>
          </p:nvPr>
        </p:nvSpPr>
        <p:spPr/>
        <p:txBody>
          <a:bodyPr/>
          <a:lstStyle/>
          <a:p>
            <a:fld id="{2BEE099A-8562-47CA-944D-F82EDDAC5192}" type="slidenum">
              <a:rPr lang="en-US" smtClean="0"/>
              <a:pPr/>
              <a:t>15</a:t>
            </a:fld>
            <a:endParaRPr lang="en-US" dirty="0"/>
          </a:p>
        </p:txBody>
      </p:sp>
      <p:sp>
        <p:nvSpPr>
          <p:cNvPr id="5" name="TextBox 4">
            <a:extLst>
              <a:ext uri="{FF2B5EF4-FFF2-40B4-BE49-F238E27FC236}">
                <a16:creationId xmlns:a16="http://schemas.microsoft.com/office/drawing/2014/main" id="{DFBE51A9-FB15-4D75-BF2C-D43CCAA55FF6}"/>
              </a:ext>
            </a:extLst>
          </p:cNvPr>
          <p:cNvSpPr txBox="1"/>
          <p:nvPr/>
        </p:nvSpPr>
        <p:spPr>
          <a:xfrm>
            <a:off x="5867401" y="1362970"/>
            <a:ext cx="5507300" cy="4596130"/>
          </a:xfrm>
          <a:prstGeom prst="rect">
            <a:avLst/>
          </a:prstGeom>
          <a:noFill/>
        </p:spPr>
        <p:txBody>
          <a:bodyPr wrap="square" rtlCol="0">
            <a:spAutoFit/>
          </a:bodyPr>
          <a:lstStyle/>
          <a:p>
            <a:pPr marL="514350" lvl="0" indent="-514350" defTabSz="914377">
              <a:spcBef>
                <a:spcPts val="1000"/>
              </a:spcBef>
              <a:buFont typeface="+mj-lt"/>
              <a:buAutoNum type="arabicPeriod" startAt="7"/>
            </a:pPr>
            <a:r>
              <a:rPr lang="en-US" sz="3200" b="1" spc="-20" dirty="0">
                <a:solidFill>
                  <a:prstClr val="black"/>
                </a:solidFill>
                <a:latin typeface="Century Gothic" panose="020B0502020202020204" pitchFamily="34" charset="0"/>
              </a:rPr>
              <a:t>Relationship to the person responding, for each person (count everyone who lives in the household, including non-family members)</a:t>
            </a:r>
          </a:p>
          <a:p>
            <a:pPr marL="514350" lvl="0" indent="-514350" defTabSz="914377">
              <a:spcBef>
                <a:spcPts val="1000"/>
              </a:spcBef>
              <a:buFont typeface="+mj-lt"/>
              <a:buAutoNum type="arabicPeriod" startAt="7"/>
            </a:pPr>
            <a:r>
              <a:rPr lang="en-US" sz="3200" b="1" spc="-20" dirty="0">
                <a:solidFill>
                  <a:prstClr val="black"/>
                </a:solidFill>
                <a:latin typeface="Century Gothic" panose="020B0502020202020204" pitchFamily="34" charset="0"/>
              </a:rPr>
              <a:t>Whether you rent or own</a:t>
            </a:r>
          </a:p>
          <a:p>
            <a:pPr marL="514350" lvl="0" indent="-514350" defTabSz="914377">
              <a:spcBef>
                <a:spcPts val="1000"/>
              </a:spcBef>
              <a:buFont typeface="+mj-lt"/>
              <a:buAutoNum type="arabicPeriod" startAt="7"/>
            </a:pPr>
            <a:r>
              <a:rPr lang="en-US" sz="3200" b="1" spc="-20" dirty="0">
                <a:solidFill>
                  <a:prstClr val="black"/>
                </a:solidFill>
                <a:latin typeface="Century Gothic" panose="020B0502020202020204" pitchFamily="34" charset="0"/>
              </a:rPr>
              <a:t>Telephone number</a:t>
            </a:r>
          </a:p>
          <a:p>
            <a:endParaRPr lang="en-US" sz="2000" dirty="0"/>
          </a:p>
        </p:txBody>
      </p:sp>
    </p:spTree>
    <p:extLst>
      <p:ext uri="{BB962C8B-B14F-4D97-AF65-F5344CB8AC3E}">
        <p14:creationId xmlns:p14="http://schemas.microsoft.com/office/powerpoint/2010/main" val="16041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2">
            <a:extLst>
              <a:ext uri="{FF2B5EF4-FFF2-40B4-BE49-F238E27FC236}">
                <a16:creationId xmlns:a16="http://schemas.microsoft.com/office/drawing/2014/main" id="{4A6A2F3F-DE77-4B96-ADFA-36D3D70EBAC1}"/>
              </a:ext>
            </a:extLst>
          </p:cNvPr>
          <p:cNvPicPr>
            <a:picLocks noGrp="1" noChangeAspect="1"/>
          </p:cNvPicPr>
          <p:nvPr>
            <p:ph idx="1"/>
          </p:nvPr>
        </p:nvPicPr>
        <p:blipFill rotWithShape="1">
          <a:blip r:embed="rId3"/>
          <a:srcRect l="44005" t="16212" r="33339" b="23489"/>
          <a:stretch/>
        </p:blipFill>
        <p:spPr>
          <a:xfrm>
            <a:off x="1066800" y="193685"/>
            <a:ext cx="5520267" cy="6345227"/>
          </a:xfrm>
          <a:prstGeom prst="rect">
            <a:avLst/>
          </a:prstGeom>
        </p:spPr>
      </p:pic>
      <p:sp>
        <p:nvSpPr>
          <p:cNvPr id="4" name="Slide Number Placeholder 3">
            <a:extLst>
              <a:ext uri="{FF2B5EF4-FFF2-40B4-BE49-F238E27FC236}">
                <a16:creationId xmlns:a16="http://schemas.microsoft.com/office/drawing/2014/main" id="{D09D258B-632B-4B7D-BAAF-88B4970FEB51}"/>
              </a:ext>
            </a:extLst>
          </p:cNvPr>
          <p:cNvSpPr>
            <a:spLocks noGrp="1"/>
          </p:cNvSpPr>
          <p:nvPr>
            <p:ph type="sldNum" sz="quarter" idx="11"/>
          </p:nvPr>
        </p:nvSpPr>
        <p:spPr>
          <a:xfrm>
            <a:off x="8610600" y="6356353"/>
            <a:ext cx="2743200" cy="365125"/>
          </a:xfrm>
        </p:spPr>
        <p:txBody>
          <a:bodyPr vert="horz" lIns="91440" tIns="45720" rIns="91440" bIns="45720" rtlCol="0" anchor="ctr">
            <a:normAutofit/>
          </a:bodyPr>
          <a:lstStyle/>
          <a:p>
            <a:pPr defTabSz="914377">
              <a:spcAft>
                <a:spcPts val="600"/>
              </a:spcAft>
              <a:defRPr/>
            </a:pPr>
            <a:fld id="{2BEE099A-8562-47CA-944D-F82EDDAC5192}" type="slidenum">
              <a:rPr lang="en-US" sz="1200">
                <a:solidFill>
                  <a:prstClr val="black">
                    <a:tint val="75000"/>
                  </a:prstClr>
                </a:solidFill>
                <a:latin typeface="Gotham Book"/>
              </a:rPr>
              <a:pPr defTabSz="914377">
                <a:spcAft>
                  <a:spcPts val="600"/>
                </a:spcAft>
                <a:defRPr/>
              </a:pPr>
              <a:t>16</a:t>
            </a:fld>
            <a:endParaRPr lang="en-US" sz="1200">
              <a:solidFill>
                <a:prstClr val="black">
                  <a:tint val="75000"/>
                </a:prstClr>
              </a:solidFill>
              <a:latin typeface="Gotham Book"/>
            </a:endParaRPr>
          </a:p>
        </p:txBody>
      </p:sp>
      <p:sp>
        <p:nvSpPr>
          <p:cNvPr id="5" name="Title 1">
            <a:extLst>
              <a:ext uri="{FF2B5EF4-FFF2-40B4-BE49-F238E27FC236}">
                <a16:creationId xmlns:a16="http://schemas.microsoft.com/office/drawing/2014/main" id="{CD25A486-347C-4289-99EA-251AA87B50D8}"/>
              </a:ext>
            </a:extLst>
          </p:cNvPr>
          <p:cNvSpPr txBox="1">
            <a:spLocks/>
          </p:cNvSpPr>
          <p:nvPr/>
        </p:nvSpPr>
        <p:spPr>
          <a:xfrm>
            <a:off x="6396567" y="2703519"/>
            <a:ext cx="5068891"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br>
              <a:rPr lang="en-US" altLang="zh-TW" dirty="0"/>
            </a:br>
            <a:br>
              <a:rPr lang="en-US" altLang="zh-TW" dirty="0"/>
            </a:br>
            <a:r>
              <a:rPr lang="en-US" altLang="zh-CN" dirty="0"/>
              <a:t>What are the next steps? </a:t>
            </a:r>
            <a:endParaRPr kumimoji="1" lang="zh-TW" altLang="en-US" dirty="0"/>
          </a:p>
        </p:txBody>
      </p:sp>
    </p:spTree>
    <p:extLst>
      <p:ext uri="{BB962C8B-B14F-4D97-AF65-F5344CB8AC3E}">
        <p14:creationId xmlns:p14="http://schemas.microsoft.com/office/powerpoint/2010/main" val="195787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2CF50E-1245-4874-BE16-D3B9270024E6}"/>
              </a:ext>
            </a:extLst>
          </p:cNvPr>
          <p:cNvSpPr>
            <a:spLocks noGrp="1"/>
          </p:cNvSpPr>
          <p:nvPr>
            <p:ph type="sldNum" sz="quarter" idx="15"/>
          </p:nvPr>
        </p:nvSpPr>
        <p:spPr/>
        <p:txBody>
          <a:bodyPr/>
          <a:lstStyle/>
          <a:p>
            <a:pPr defTabSz="914377">
              <a:defRPr/>
            </a:pPr>
            <a:fld id="{2BEE099A-8562-47CA-944D-F82EDDAC5192}" type="slidenum">
              <a:rPr lang="en-US">
                <a:latin typeface="Gotham Book"/>
              </a:rPr>
              <a:pPr defTabSz="914377">
                <a:defRPr/>
              </a:pPr>
              <a:t>17</a:t>
            </a:fld>
            <a:endParaRPr lang="en-US" dirty="0">
              <a:latin typeface="Gotham Book"/>
            </a:endParaRPr>
          </a:p>
        </p:txBody>
      </p:sp>
      <p:pic>
        <p:nvPicPr>
          <p:cNvPr id="8" name="Picture 7">
            <a:extLst>
              <a:ext uri="{FF2B5EF4-FFF2-40B4-BE49-F238E27FC236}">
                <a16:creationId xmlns:a16="http://schemas.microsoft.com/office/drawing/2014/main" id="{E7A8F007-EDC6-4C19-A491-87D3C149C783}"/>
              </a:ext>
            </a:extLst>
          </p:cNvPr>
          <p:cNvPicPr>
            <a:picLocks noChangeAspect="1"/>
          </p:cNvPicPr>
          <p:nvPr/>
        </p:nvPicPr>
        <p:blipFill>
          <a:blip r:embed="rId3"/>
          <a:stretch>
            <a:fillRect/>
          </a:stretch>
        </p:blipFill>
        <p:spPr>
          <a:xfrm>
            <a:off x="629604" y="685804"/>
            <a:ext cx="9428801" cy="5511273"/>
          </a:xfrm>
          <a:prstGeom prst="rect">
            <a:avLst/>
          </a:prstGeom>
        </p:spPr>
      </p:pic>
      <p:pic>
        <p:nvPicPr>
          <p:cNvPr id="2" name="Picture 1">
            <a:extLst>
              <a:ext uri="{FF2B5EF4-FFF2-40B4-BE49-F238E27FC236}">
                <a16:creationId xmlns:a16="http://schemas.microsoft.com/office/drawing/2014/main" id="{2BF4B4B8-3474-46C4-A246-54CF32B61AB9}"/>
              </a:ext>
            </a:extLst>
          </p:cNvPr>
          <p:cNvPicPr>
            <a:picLocks noChangeAspect="1"/>
          </p:cNvPicPr>
          <p:nvPr/>
        </p:nvPicPr>
        <p:blipFill>
          <a:blip r:embed="rId4"/>
          <a:stretch>
            <a:fillRect/>
          </a:stretch>
        </p:blipFill>
        <p:spPr>
          <a:xfrm>
            <a:off x="5334000" y="641879"/>
            <a:ext cx="6608408" cy="5073123"/>
          </a:xfrm>
          <a:prstGeom prst="rect">
            <a:avLst/>
          </a:prstGeom>
        </p:spPr>
      </p:pic>
      <p:sp>
        <p:nvSpPr>
          <p:cNvPr id="5" name="Arrow: Right 4">
            <a:extLst>
              <a:ext uri="{FF2B5EF4-FFF2-40B4-BE49-F238E27FC236}">
                <a16:creationId xmlns:a16="http://schemas.microsoft.com/office/drawing/2014/main" id="{F71B0F76-0EA1-4B72-8C78-3C61977F5BFC}"/>
              </a:ext>
            </a:extLst>
          </p:cNvPr>
          <p:cNvSpPr/>
          <p:nvPr/>
        </p:nvSpPr>
        <p:spPr>
          <a:xfrm rot="10800000">
            <a:off x="5029205" y="4648207"/>
            <a:ext cx="3254151" cy="33307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69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4EFD-16F3-4476-95C2-EA17E47C7FC6}"/>
              </a:ext>
            </a:extLst>
          </p:cNvPr>
          <p:cNvSpPr>
            <a:spLocks noGrp="1"/>
          </p:cNvSpPr>
          <p:nvPr>
            <p:ph type="title"/>
          </p:nvPr>
        </p:nvSpPr>
        <p:spPr>
          <a:xfrm>
            <a:off x="667512" y="0"/>
            <a:ext cx="10707189" cy="1325563"/>
          </a:xfrm>
        </p:spPr>
        <p:txBody>
          <a:bodyPr anchor="ctr"/>
          <a:lstStyle/>
          <a:p>
            <a:pPr algn="ctr"/>
            <a:r>
              <a:rPr lang="en-US" dirty="0"/>
              <a:t>Avoid Scams Online</a:t>
            </a:r>
          </a:p>
        </p:txBody>
      </p:sp>
      <p:sp>
        <p:nvSpPr>
          <p:cNvPr id="3" name="Content Placeholder 2">
            <a:extLst>
              <a:ext uri="{FF2B5EF4-FFF2-40B4-BE49-F238E27FC236}">
                <a16:creationId xmlns:a16="http://schemas.microsoft.com/office/drawing/2014/main" id="{48E9E711-D88B-4741-941D-B028AD2428BD}"/>
              </a:ext>
            </a:extLst>
          </p:cNvPr>
          <p:cNvSpPr>
            <a:spLocks noGrp="1"/>
          </p:cNvSpPr>
          <p:nvPr>
            <p:ph idx="1"/>
          </p:nvPr>
        </p:nvSpPr>
        <p:spPr>
          <a:xfrm>
            <a:off x="667512" y="1325563"/>
            <a:ext cx="10707189" cy="5075237"/>
          </a:xfrm>
        </p:spPr>
        <p:txBody>
          <a:bodyPr>
            <a:normAutofit/>
          </a:bodyPr>
          <a:lstStyle/>
          <a:p>
            <a:pPr marL="285750" indent="-285750">
              <a:buFont typeface="Arial" panose="020B0604020202020204" pitchFamily="34" charset="0"/>
              <a:buChar char="•"/>
            </a:pPr>
            <a:r>
              <a:rPr lang="en-US" sz="3200" dirty="0"/>
              <a:t>The U.S. Census Bureau will not send you an email for Census 2020. </a:t>
            </a:r>
          </a:p>
          <a:p>
            <a:pPr marL="800091" lvl="3" indent="-457200">
              <a:buFont typeface="Courier New" panose="02070309020205020404" pitchFamily="49" charset="0"/>
              <a:buChar char="o"/>
            </a:pPr>
            <a:r>
              <a:rPr lang="en-US" sz="3200" dirty="0"/>
              <a:t>If you receive an email, DO NOT reply, click any links, or open any attachments.</a:t>
            </a:r>
          </a:p>
          <a:p>
            <a:pPr marL="285750" indent="-285750">
              <a:buFont typeface="Arial" panose="020B0604020202020204" pitchFamily="34" charset="0"/>
              <a:buChar char="•"/>
            </a:pPr>
            <a:r>
              <a:rPr lang="en-US" sz="3200" dirty="0"/>
              <a:t>The U.S. Census Bureau will NEVER ask: </a:t>
            </a:r>
          </a:p>
          <a:p>
            <a:pPr marL="1028686" lvl="4" indent="-457200">
              <a:buFont typeface="Courier New" panose="02070309020205020404" pitchFamily="49" charset="0"/>
              <a:buChar char="o"/>
            </a:pPr>
            <a:r>
              <a:rPr lang="en-US" sz="3000" dirty="0"/>
              <a:t>Your social security number</a:t>
            </a:r>
          </a:p>
          <a:p>
            <a:pPr marL="1028686" lvl="4" indent="-457200">
              <a:buFont typeface="Courier New" panose="02070309020205020404" pitchFamily="49" charset="0"/>
              <a:buChar char="o"/>
            </a:pPr>
            <a:r>
              <a:rPr lang="en-US" sz="3000" dirty="0"/>
              <a:t>Your bank account or credit card</a:t>
            </a:r>
          </a:p>
          <a:p>
            <a:pPr marL="1028686" lvl="4" indent="-457200">
              <a:buFont typeface="Courier New" panose="02070309020205020404" pitchFamily="49" charset="0"/>
              <a:buChar char="o"/>
            </a:pPr>
            <a:r>
              <a:rPr lang="en-US" sz="3000" dirty="0"/>
              <a:t>Money or donations of any kind</a:t>
            </a:r>
          </a:p>
        </p:txBody>
      </p:sp>
      <p:sp>
        <p:nvSpPr>
          <p:cNvPr id="4" name="Slide Number Placeholder 3">
            <a:extLst>
              <a:ext uri="{FF2B5EF4-FFF2-40B4-BE49-F238E27FC236}">
                <a16:creationId xmlns:a16="http://schemas.microsoft.com/office/drawing/2014/main" id="{CD5C0736-4C5C-4B68-A963-2ED2FA55D1F3}"/>
              </a:ext>
            </a:extLst>
          </p:cNvPr>
          <p:cNvSpPr>
            <a:spLocks noGrp="1"/>
          </p:cNvSpPr>
          <p:nvPr>
            <p:ph type="sldNum" sz="quarter" idx="11"/>
          </p:nvPr>
        </p:nvSpPr>
        <p:spPr/>
        <p:txBody>
          <a:bodyPr/>
          <a:lstStyle/>
          <a:p>
            <a:fld id="{2BEE099A-8562-47CA-944D-F82EDDAC5192}" type="slidenum">
              <a:rPr lang="en-US" smtClean="0"/>
              <a:pPr/>
              <a:t>18</a:t>
            </a:fld>
            <a:endParaRPr lang="en-US" dirty="0"/>
          </a:p>
        </p:txBody>
      </p:sp>
    </p:spTree>
    <p:extLst>
      <p:ext uri="{BB962C8B-B14F-4D97-AF65-F5344CB8AC3E}">
        <p14:creationId xmlns:p14="http://schemas.microsoft.com/office/powerpoint/2010/main" val="971642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9979" y="1207149"/>
            <a:ext cx="4900559" cy="648155"/>
          </a:xfrm>
          <a:prstGeom prst="rect">
            <a:avLst/>
          </a:prstGeom>
          <a:solidFill>
            <a:srgbClr val="EDF2F9"/>
          </a:solidFill>
          <a:ln/>
        </p:spPr>
        <p:style>
          <a:lnRef idx="1">
            <a:schemeClr val="accent1"/>
          </a:lnRef>
          <a:fillRef idx="2">
            <a:schemeClr val="accent1"/>
          </a:fillRef>
          <a:effectRef idx="1">
            <a:schemeClr val="accent1"/>
          </a:effectRef>
          <a:fontRef idx="minor">
            <a:schemeClr val="dk1"/>
          </a:fontRef>
        </p:style>
        <p:txBody>
          <a:bodyPr rtlCol="0" anchor="ctr"/>
          <a:lstStyle/>
          <a:p>
            <a:pPr defTabSz="622300">
              <a:spcBef>
                <a:spcPct val="0"/>
              </a:spcBef>
            </a:pPr>
            <a:r>
              <a:rPr lang="en-US" sz="1400" b="1" dirty="0">
                <a:solidFill>
                  <a:schemeClr val="accent1">
                    <a:lumMod val="75000"/>
                  </a:schemeClr>
                </a:solidFill>
                <a:cs typeface="Arial" panose="020B0604020202020204" pitchFamily="34" charset="0"/>
              </a:rPr>
              <a:t>Language Guides (Video and Print)</a:t>
            </a:r>
          </a:p>
          <a:p>
            <a:pPr defTabSz="622300">
              <a:spcBef>
                <a:spcPct val="0"/>
              </a:spcBef>
            </a:pPr>
            <a:r>
              <a:rPr lang="en-US" sz="1400" b="1" dirty="0">
                <a:solidFill>
                  <a:schemeClr val="accent1">
                    <a:lumMod val="75000"/>
                  </a:schemeClr>
                </a:solidFill>
                <a:cs typeface="Arial" panose="020B0604020202020204" pitchFamily="34" charset="0"/>
              </a:rPr>
              <a:t>Language Glossaries</a:t>
            </a:r>
          </a:p>
          <a:p>
            <a:pPr defTabSz="622300">
              <a:spcBef>
                <a:spcPct val="0"/>
              </a:spcBef>
            </a:pPr>
            <a:r>
              <a:rPr lang="en-US" sz="1400" b="1" dirty="0">
                <a:solidFill>
                  <a:schemeClr val="accent1">
                    <a:lumMod val="75000"/>
                  </a:schemeClr>
                </a:solidFill>
                <a:cs typeface="Arial" panose="020B0604020202020204" pitchFamily="34" charset="0"/>
              </a:rPr>
              <a:t>Language Identification Card</a:t>
            </a:r>
            <a:endParaRPr lang="en-US" sz="1400" b="1" dirty="0">
              <a:solidFill>
                <a:schemeClr val="accent1">
                  <a:lumMod val="75000"/>
                </a:schemeClr>
              </a:solidFill>
            </a:endParaRPr>
          </a:p>
        </p:txBody>
      </p:sp>
      <p:sp>
        <p:nvSpPr>
          <p:cNvPr id="4" name="Rectangle 3"/>
          <p:cNvSpPr/>
          <p:nvPr/>
        </p:nvSpPr>
        <p:spPr>
          <a:xfrm>
            <a:off x="685646" y="1207147"/>
            <a:ext cx="1737673" cy="648157"/>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55563" indent="3175" defTabSz="622300">
              <a:spcBef>
                <a:spcPct val="0"/>
              </a:spcBef>
            </a:pPr>
            <a:r>
              <a:rPr lang="en-US" sz="1400" b="1" dirty="0">
                <a:solidFill>
                  <a:schemeClr val="accent1">
                    <a:lumMod val="75000"/>
                  </a:schemeClr>
                </a:solidFill>
                <a:cs typeface="Arial" panose="020B0604020202020204" pitchFamily="34" charset="0"/>
              </a:rPr>
              <a:t>Internet </a:t>
            </a:r>
          </a:p>
          <a:p>
            <a:pPr marL="55563" indent="3175" defTabSz="622300">
              <a:spcBef>
                <a:spcPct val="0"/>
              </a:spcBef>
              <a:spcAft>
                <a:spcPts val="600"/>
              </a:spcAft>
            </a:pPr>
            <a:r>
              <a:rPr lang="en-US" sz="1400" b="1" dirty="0">
                <a:solidFill>
                  <a:schemeClr val="accent1">
                    <a:lumMod val="75000"/>
                  </a:schemeClr>
                </a:solidFill>
                <a:cs typeface="Arial" panose="020B0604020202020204" pitchFamily="34" charset="0"/>
              </a:rPr>
              <a:t>Self-Response</a:t>
            </a:r>
          </a:p>
        </p:txBody>
      </p:sp>
      <p:sp>
        <p:nvSpPr>
          <p:cNvPr id="5" name="Rectangle 4"/>
          <p:cNvSpPr/>
          <p:nvPr/>
        </p:nvSpPr>
        <p:spPr>
          <a:xfrm>
            <a:off x="9482572" y="1207147"/>
            <a:ext cx="2206825" cy="652427"/>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defTabSz="622300">
              <a:lnSpc>
                <a:spcPct val="90000"/>
              </a:lnSpc>
              <a:spcBef>
                <a:spcPct val="0"/>
              </a:spcBef>
            </a:pPr>
            <a:r>
              <a:rPr lang="en-US" sz="1400" b="1" dirty="0">
                <a:solidFill>
                  <a:schemeClr val="accent1">
                    <a:lumMod val="75000"/>
                  </a:schemeClr>
                </a:solidFill>
                <a:cs typeface="Arial" panose="020B0604020202020204" pitchFamily="34" charset="0"/>
              </a:rPr>
              <a:t>Paper Questionnaire </a:t>
            </a:r>
          </a:p>
          <a:p>
            <a:pPr defTabSz="622300">
              <a:lnSpc>
                <a:spcPct val="90000"/>
              </a:lnSpc>
              <a:spcBef>
                <a:spcPct val="0"/>
              </a:spcBef>
              <a:spcAft>
                <a:spcPct val="35000"/>
              </a:spcAft>
            </a:pPr>
            <a:r>
              <a:rPr lang="en-US" sz="1400" b="1" dirty="0">
                <a:solidFill>
                  <a:schemeClr val="accent1">
                    <a:lumMod val="75000"/>
                  </a:schemeClr>
                </a:solidFill>
                <a:cs typeface="Arial" panose="020B0604020202020204" pitchFamily="34" charset="0"/>
              </a:rPr>
              <a:t>&amp; Mailing Materials</a:t>
            </a:r>
          </a:p>
        </p:txBody>
      </p:sp>
      <p:sp>
        <p:nvSpPr>
          <p:cNvPr id="22" name="Rectangle 21"/>
          <p:cNvSpPr/>
          <p:nvPr/>
        </p:nvSpPr>
        <p:spPr>
          <a:xfrm>
            <a:off x="4549979" y="1881202"/>
            <a:ext cx="4900559" cy="4226990"/>
          </a:xfrm>
          <a:prstGeom prst="rect">
            <a:avLst/>
          </a:prstGeom>
          <a:solidFill>
            <a:srgbClr val="EDF2F9"/>
          </a:solidFill>
          <a:ln/>
        </p:spPr>
        <p:style>
          <a:lnRef idx="1">
            <a:schemeClr val="accent1"/>
          </a:lnRef>
          <a:fillRef idx="2">
            <a:schemeClr val="accent1"/>
          </a:fillRef>
          <a:effectRef idx="1">
            <a:schemeClr val="accent1"/>
          </a:effectRef>
          <a:fontRef idx="minor">
            <a:schemeClr val="dk1"/>
          </a:fontRef>
        </p:style>
        <p:txBody>
          <a:bodyPr rtlCol="0" anchor="t"/>
          <a:lstStyle/>
          <a:p>
            <a:pPr>
              <a:spcAft>
                <a:spcPts val="600"/>
              </a:spcAft>
            </a:pPr>
            <a:r>
              <a:rPr lang="en-US" sz="1100" b="1" dirty="0">
                <a:solidFill>
                  <a:schemeClr val="accent1">
                    <a:lumMod val="75000"/>
                  </a:schemeClr>
                </a:solidFill>
              </a:rPr>
              <a:t>59 Non-English Languages</a:t>
            </a:r>
          </a:p>
          <a:p>
            <a:r>
              <a:rPr lang="en-US" sz="1000" dirty="0">
                <a:solidFill>
                  <a:schemeClr val="tx1"/>
                </a:solidFill>
              </a:rPr>
              <a:t>Video and print language guides will be available online. Glossaries provide key terminology to bilingual staff. Language Identification Card expanded to 59 languages (50 in 2010). </a:t>
            </a:r>
            <a:r>
              <a:rPr lang="en-US" sz="1000" i="1" dirty="0">
                <a:solidFill>
                  <a:schemeClr val="tx1"/>
                </a:solidFill>
              </a:rPr>
              <a:t>Language listed below are in order of need (top to bottom, left to right).</a:t>
            </a:r>
          </a:p>
        </p:txBody>
      </p:sp>
      <p:sp>
        <p:nvSpPr>
          <p:cNvPr id="23" name="Rectangle 22"/>
          <p:cNvSpPr/>
          <p:nvPr/>
        </p:nvSpPr>
        <p:spPr>
          <a:xfrm>
            <a:off x="685646" y="1882302"/>
            <a:ext cx="1737673" cy="4225890"/>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spcAft>
                <a:spcPts val="600"/>
              </a:spcAft>
            </a:pPr>
            <a:r>
              <a:rPr lang="en-US" sz="1100" b="1" dirty="0">
                <a:solidFill>
                  <a:schemeClr val="accent1">
                    <a:lumMod val="75000"/>
                  </a:schemeClr>
                </a:solidFill>
              </a:rPr>
              <a:t>12 Non-English Languages</a:t>
            </a:r>
          </a:p>
          <a:p>
            <a:r>
              <a:rPr lang="en-US" sz="1000" dirty="0">
                <a:solidFill>
                  <a:schemeClr val="tx1"/>
                </a:solidFill>
              </a:rPr>
              <a:t>Respondents will be able to toggle between the languages within the instrument.</a:t>
            </a:r>
          </a:p>
        </p:txBody>
      </p:sp>
      <p:sp>
        <p:nvSpPr>
          <p:cNvPr id="24" name="Rectangle 23"/>
          <p:cNvSpPr/>
          <p:nvPr/>
        </p:nvSpPr>
        <p:spPr>
          <a:xfrm>
            <a:off x="9486439" y="1881201"/>
            <a:ext cx="2206824" cy="1716171"/>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spcAft>
                <a:spcPts val="600"/>
              </a:spcAft>
            </a:pPr>
            <a:r>
              <a:rPr lang="en-US" sz="1100" b="1" dirty="0">
                <a:solidFill>
                  <a:schemeClr val="accent1">
                    <a:lumMod val="75000"/>
                  </a:schemeClr>
                </a:solidFill>
              </a:rPr>
              <a:t>Spanish</a:t>
            </a:r>
          </a:p>
          <a:p>
            <a:pPr>
              <a:spcAft>
                <a:spcPts val="600"/>
              </a:spcAft>
            </a:pPr>
            <a:r>
              <a:rPr lang="en-US" sz="1000" dirty="0">
                <a:solidFill>
                  <a:schemeClr val="tx1">
                    <a:lumMod val="75000"/>
                    <a:lumOff val="25000"/>
                  </a:schemeClr>
                </a:solidFill>
              </a:rPr>
              <a:t>Bilingual mailing materials and questionnaires will be sent to addresses in bilingual tracts. </a:t>
            </a:r>
          </a:p>
          <a:p>
            <a:r>
              <a:rPr lang="en-US" sz="1000" dirty="0">
                <a:solidFill>
                  <a:schemeClr val="tx1">
                    <a:lumMod val="75000"/>
                    <a:lumOff val="25000"/>
                  </a:schemeClr>
                </a:solidFill>
              </a:rPr>
              <a:t>Mailings will include instructions on responding via Internet or phone in 12 non-English languages.</a:t>
            </a:r>
            <a:r>
              <a:rPr lang="en-US" sz="1100" dirty="0">
                <a:solidFill>
                  <a:schemeClr val="tx1">
                    <a:lumMod val="75000"/>
                    <a:lumOff val="25000"/>
                  </a:schemeClr>
                </a:solidFill>
              </a:rPr>
              <a:t> </a:t>
            </a:r>
          </a:p>
        </p:txBody>
      </p:sp>
      <p:graphicFrame>
        <p:nvGraphicFramePr>
          <p:cNvPr id="26" name="Table 25"/>
          <p:cNvGraphicFramePr>
            <a:graphicFrameLocks noGrp="1"/>
          </p:cNvGraphicFramePr>
          <p:nvPr/>
        </p:nvGraphicFramePr>
        <p:xfrm>
          <a:off x="4626339" y="3010673"/>
          <a:ext cx="5383577" cy="2375916"/>
        </p:xfrm>
        <a:graphic>
          <a:graphicData uri="http://schemas.openxmlformats.org/drawingml/2006/table">
            <a:tbl>
              <a:tblPr firstRow="1" bandRow="1">
                <a:tableStyleId>{5C22544A-7EE6-4342-B048-85BDC9FD1C3A}</a:tableStyleId>
              </a:tblPr>
              <a:tblGrid>
                <a:gridCol w="1064964">
                  <a:extLst>
                    <a:ext uri="{9D8B030D-6E8A-4147-A177-3AD203B41FA5}">
                      <a16:colId xmlns:a16="http://schemas.microsoft.com/office/drawing/2014/main" val="3260796918"/>
                    </a:ext>
                  </a:extLst>
                </a:gridCol>
                <a:gridCol w="827568">
                  <a:extLst>
                    <a:ext uri="{9D8B030D-6E8A-4147-A177-3AD203B41FA5}">
                      <a16:colId xmlns:a16="http://schemas.microsoft.com/office/drawing/2014/main" val="161387545"/>
                    </a:ext>
                  </a:extLst>
                </a:gridCol>
                <a:gridCol w="869029">
                  <a:extLst>
                    <a:ext uri="{9D8B030D-6E8A-4147-A177-3AD203B41FA5}">
                      <a16:colId xmlns:a16="http://schemas.microsoft.com/office/drawing/2014/main" val="1629139538"/>
                    </a:ext>
                  </a:extLst>
                </a:gridCol>
                <a:gridCol w="870333">
                  <a:extLst>
                    <a:ext uri="{9D8B030D-6E8A-4147-A177-3AD203B41FA5}">
                      <a16:colId xmlns:a16="http://schemas.microsoft.com/office/drawing/2014/main" val="3872559366"/>
                    </a:ext>
                  </a:extLst>
                </a:gridCol>
                <a:gridCol w="1751683">
                  <a:extLst>
                    <a:ext uri="{9D8B030D-6E8A-4147-A177-3AD203B41FA5}">
                      <a16:colId xmlns:a16="http://schemas.microsoft.com/office/drawing/2014/main" val="1529331261"/>
                    </a:ext>
                  </a:extLst>
                </a:gridCol>
              </a:tblGrid>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1">
                              <a:lumMod val="75000"/>
                            </a:schemeClr>
                          </a:solidFill>
                          <a:effectLst/>
                          <a:latin typeface="+mn-lt"/>
                          <a:ea typeface="+mn-ea"/>
                          <a:cs typeface="+mn-cs"/>
                        </a:rPr>
                        <a:t>Italian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Khmer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dirty="0">
                          <a:solidFill>
                            <a:schemeClr val="accent1">
                              <a:lumMod val="75000"/>
                            </a:schemeClr>
                          </a:solidFill>
                          <a:effectLst/>
                          <a:latin typeface="+mn-lt"/>
                          <a:ea typeface="+mn-ea"/>
                          <a:cs typeface="+mn-cs"/>
                        </a:rPr>
                        <a:t>Tamil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Croatian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Farsi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Nepali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Navajo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Bulgarian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German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Urdu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Hungarian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Twi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Armenian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Romanian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Hebrew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Lithuanian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Hindi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Telugu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Malayalam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Yoruba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Ukrainian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Burmese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Swahili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Czech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Bengali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Punjabi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Yiddish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Igbo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Greek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Lao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Indonesian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Marathi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Amharic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Hmong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Serbian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Sinhala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Somali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Albanian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Tigrinya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Slovak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Thai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Turkish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Ilocano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200" b="0" kern="1200" dirty="0">
                          <a:solidFill>
                            <a:schemeClr val="accent1">
                              <a:lumMod val="75000"/>
                            </a:schemeClr>
                          </a:solidFill>
                          <a:effectLst/>
                          <a:latin typeface="+mn-lt"/>
                          <a:ea typeface="+mn-ea"/>
                          <a:cs typeface="+mn-cs"/>
                        </a:rPr>
                        <a:t>American</a:t>
                      </a:r>
                    </a:p>
                    <a:p>
                      <a:r>
                        <a:rPr lang="en-US" sz="1200" b="0" kern="1200" dirty="0">
                          <a:solidFill>
                            <a:schemeClr val="accent1">
                              <a:lumMod val="75000"/>
                            </a:schemeClr>
                          </a:solidFill>
                          <a:effectLst/>
                          <a:latin typeface="+mn-lt"/>
                          <a:ea typeface="+mn-ea"/>
                          <a:cs typeface="+mn-cs"/>
                        </a:rPr>
                        <a:t>Sign Language</a:t>
                      </a:r>
                      <a:endParaRPr lang="en-US" sz="1200" dirty="0">
                        <a:solidFill>
                          <a:schemeClr val="accent1">
                            <a:lumMod val="75000"/>
                          </a:schemeClr>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1">
                              <a:lumMod val="75000"/>
                            </a:schemeClr>
                          </a:solidFill>
                          <a:effectLst/>
                          <a:latin typeface="+mn-lt"/>
                          <a:ea typeface="+mn-ea"/>
                          <a:cs typeface="+mn-cs"/>
                        </a:rPr>
                        <a:t>Gujarati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dirty="0">
                          <a:solidFill>
                            <a:schemeClr val="accent1">
                              <a:lumMod val="75000"/>
                            </a:schemeClr>
                          </a:solidFill>
                          <a:effectLst/>
                          <a:latin typeface="+mn-lt"/>
                          <a:ea typeface="+mn-ea"/>
                          <a:cs typeface="+mn-cs"/>
                        </a:rPr>
                        <a:t>Bosnian</a:t>
                      </a:r>
                      <a:endParaRPr lang="en-US" sz="1200" dirty="0">
                        <a:solidFill>
                          <a:schemeClr val="accent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dirty="0">
                          <a:solidFill>
                            <a:schemeClr val="accent1">
                              <a:lumMod val="75000"/>
                            </a:schemeClr>
                          </a:solidFill>
                          <a:effectLst/>
                          <a:latin typeface="+mn-lt"/>
                          <a:ea typeface="+mn-ea"/>
                          <a:cs typeface="+mn-cs"/>
                        </a:rPr>
                        <a:t>Dutch</a:t>
                      </a:r>
                      <a:endParaRPr lang="en-US" sz="1200" dirty="0">
                        <a:solidFill>
                          <a:schemeClr val="accent1">
                            <a:lumMod val="75000"/>
                          </a:schemeClr>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graphicFrame>
        <p:nvGraphicFramePr>
          <p:cNvPr id="27" name="Table 26"/>
          <p:cNvGraphicFramePr>
            <a:graphicFrameLocks noGrp="1"/>
          </p:cNvGraphicFramePr>
          <p:nvPr/>
        </p:nvGraphicFramePr>
        <p:xfrm>
          <a:off x="790613" y="3021183"/>
          <a:ext cx="1064964" cy="2375916"/>
        </p:xfrm>
        <a:graphic>
          <a:graphicData uri="http://schemas.openxmlformats.org/drawingml/2006/table">
            <a:tbl>
              <a:tblPr firstRow="1" bandRow="1">
                <a:tableStyleId>{5C22544A-7EE6-4342-B048-85BDC9FD1C3A}</a:tableStyleId>
              </a:tblPr>
              <a:tblGrid>
                <a:gridCol w="1064964">
                  <a:extLst>
                    <a:ext uri="{9D8B030D-6E8A-4147-A177-3AD203B41FA5}">
                      <a16:colId xmlns:a16="http://schemas.microsoft.com/office/drawing/2014/main" val="3260796918"/>
                    </a:ext>
                  </a:extLst>
                </a:gridCol>
              </a:tblGrid>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sp>
        <p:nvSpPr>
          <p:cNvPr id="14" name="Rectangle 13"/>
          <p:cNvSpPr/>
          <p:nvPr/>
        </p:nvSpPr>
        <p:spPr>
          <a:xfrm>
            <a:off x="2457022" y="1207149"/>
            <a:ext cx="2064607" cy="648155"/>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55563" indent="3175" defTabSz="622300">
              <a:spcBef>
                <a:spcPct val="0"/>
              </a:spcBef>
            </a:pPr>
            <a:r>
              <a:rPr lang="en-US" sz="1400" b="1" dirty="0">
                <a:solidFill>
                  <a:schemeClr val="accent1">
                    <a:lumMod val="75000"/>
                  </a:schemeClr>
                </a:solidFill>
                <a:cs typeface="Arial" panose="020B0604020202020204" pitchFamily="34" charset="0"/>
              </a:rPr>
              <a:t>Census Questionnaire </a:t>
            </a:r>
          </a:p>
          <a:p>
            <a:pPr marL="1143000" indent="-1084263" defTabSz="622300">
              <a:spcBef>
                <a:spcPct val="0"/>
              </a:spcBef>
            </a:pPr>
            <a:r>
              <a:rPr lang="en-US" sz="1400" b="1" dirty="0">
                <a:solidFill>
                  <a:schemeClr val="accent1">
                    <a:lumMod val="75000"/>
                  </a:schemeClr>
                </a:solidFill>
                <a:cs typeface="Arial" panose="020B0604020202020204" pitchFamily="34" charset="0"/>
              </a:rPr>
              <a:t>Assistance</a:t>
            </a:r>
            <a:endParaRPr lang="en-US" sz="1400" b="1" dirty="0">
              <a:solidFill>
                <a:schemeClr val="accent1">
                  <a:lumMod val="75000"/>
                </a:schemeClr>
              </a:solidFill>
            </a:endParaRPr>
          </a:p>
        </p:txBody>
      </p:sp>
      <p:sp>
        <p:nvSpPr>
          <p:cNvPr id="15" name="Rectangle 14"/>
          <p:cNvSpPr/>
          <p:nvPr/>
        </p:nvSpPr>
        <p:spPr>
          <a:xfrm>
            <a:off x="2457020" y="1881201"/>
            <a:ext cx="2065606" cy="4226991"/>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spcAft>
                <a:spcPts val="600"/>
              </a:spcAft>
            </a:pPr>
            <a:r>
              <a:rPr lang="en-US" sz="1100" b="1" dirty="0">
                <a:solidFill>
                  <a:schemeClr val="accent1">
                    <a:lumMod val="75000"/>
                  </a:schemeClr>
                </a:solidFill>
              </a:rPr>
              <a:t>12 Non-English Languages</a:t>
            </a:r>
          </a:p>
          <a:p>
            <a:r>
              <a:rPr lang="en-US" sz="1000" dirty="0">
                <a:solidFill>
                  <a:schemeClr val="tx1"/>
                </a:solidFill>
              </a:rPr>
              <a:t>There is a separate phone number for each language. This information is included in the mailing materials. </a:t>
            </a:r>
          </a:p>
        </p:txBody>
      </p:sp>
      <p:graphicFrame>
        <p:nvGraphicFramePr>
          <p:cNvPr id="16" name="Table 15"/>
          <p:cNvGraphicFramePr>
            <a:graphicFrameLocks noGrp="1"/>
          </p:cNvGraphicFramePr>
          <p:nvPr/>
        </p:nvGraphicFramePr>
        <p:xfrm>
          <a:off x="2528286" y="3021183"/>
          <a:ext cx="1958439" cy="2375916"/>
        </p:xfrm>
        <a:graphic>
          <a:graphicData uri="http://schemas.openxmlformats.org/drawingml/2006/table">
            <a:tbl>
              <a:tblPr firstRow="1" bandRow="1">
                <a:tableStyleId>{5C22544A-7EE6-4342-B048-85BDC9FD1C3A}</a:tableStyleId>
              </a:tblPr>
              <a:tblGrid>
                <a:gridCol w="1958439">
                  <a:extLst>
                    <a:ext uri="{9D8B030D-6E8A-4147-A177-3AD203B41FA5}">
                      <a16:colId xmlns:a16="http://schemas.microsoft.com/office/drawing/2014/main" val="3260796918"/>
                    </a:ext>
                  </a:extLst>
                </a:gridCol>
              </a:tblGrid>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Chinese </a:t>
                      </a:r>
                      <a:r>
                        <a:rPr lang="en-US" sz="900" b="0" kern="1200" dirty="0">
                          <a:solidFill>
                            <a:schemeClr val="accent1">
                              <a:lumMod val="75000"/>
                            </a:schemeClr>
                          </a:solidFill>
                          <a:effectLst/>
                          <a:latin typeface="+mn-lt"/>
                          <a:ea typeface="+mn-ea"/>
                          <a:cs typeface="+mn-cs"/>
                        </a:rPr>
                        <a:t>(Mandarin and Cantonese)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137160">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n-lt"/>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sp>
        <p:nvSpPr>
          <p:cNvPr id="18" name="Rectangle 17"/>
          <p:cNvSpPr/>
          <p:nvPr/>
        </p:nvSpPr>
        <p:spPr>
          <a:xfrm>
            <a:off x="9486439" y="3625150"/>
            <a:ext cx="2202958" cy="1919776"/>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defTabSz="622300">
              <a:lnSpc>
                <a:spcPct val="90000"/>
              </a:lnSpc>
              <a:spcBef>
                <a:spcPct val="0"/>
              </a:spcBef>
              <a:spcAft>
                <a:spcPts val="600"/>
              </a:spcAft>
            </a:pPr>
            <a:r>
              <a:rPr lang="en-US" sz="1100" b="1" dirty="0">
                <a:solidFill>
                  <a:schemeClr val="accent1">
                    <a:lumMod val="75000"/>
                  </a:schemeClr>
                </a:solidFill>
              </a:rPr>
              <a:t>During Nonresponse Followup enumerators use:</a:t>
            </a:r>
          </a:p>
          <a:p>
            <a:pPr marL="55563" indent="-55563">
              <a:buFont typeface="Arial" panose="020B0604020202020204" pitchFamily="34" charset="0"/>
              <a:buChar char="•"/>
              <a:tabLst>
                <a:tab pos="55563" algn="l"/>
              </a:tabLst>
            </a:pPr>
            <a:r>
              <a:rPr lang="en-US" sz="1000" dirty="0">
                <a:solidFill>
                  <a:schemeClr val="tx1">
                    <a:lumMod val="75000"/>
                    <a:lumOff val="25000"/>
                  </a:schemeClr>
                </a:solidFill>
              </a:rPr>
              <a:t>A bilingual handheld instrument (English/Spanish)</a:t>
            </a:r>
          </a:p>
          <a:p>
            <a:pPr marL="55563" indent="-55563">
              <a:buFont typeface="Arial" panose="020B0604020202020204" pitchFamily="34" charset="0"/>
              <a:buChar char="•"/>
              <a:tabLst>
                <a:tab pos="55563" algn="l"/>
              </a:tabLst>
            </a:pPr>
            <a:r>
              <a:rPr lang="en-US" sz="1000" dirty="0">
                <a:solidFill>
                  <a:schemeClr val="tx1">
                    <a:lumMod val="75000"/>
                    <a:lumOff val="25000"/>
                  </a:schemeClr>
                </a:solidFill>
              </a:rPr>
              <a:t>Bilingual materials (English/Spanish) </a:t>
            </a:r>
          </a:p>
          <a:p>
            <a:pPr marL="55563" indent="-55563">
              <a:buFont typeface="Arial" panose="020B0604020202020204" pitchFamily="34" charset="0"/>
              <a:buChar char="•"/>
              <a:tabLst>
                <a:tab pos="55563" algn="l"/>
              </a:tabLst>
            </a:pPr>
            <a:r>
              <a:rPr lang="en-US" sz="1000" dirty="0">
                <a:solidFill>
                  <a:schemeClr val="tx1">
                    <a:lumMod val="75000"/>
                    <a:lumOff val="25000"/>
                  </a:schemeClr>
                </a:solidFill>
              </a:rPr>
              <a:t>Instructions to respond online or by phone in 12 non-English languages</a:t>
            </a:r>
          </a:p>
          <a:p>
            <a:pPr marL="55563" indent="-55563">
              <a:buFont typeface="Arial" panose="020B0604020202020204" pitchFamily="34" charset="0"/>
              <a:buChar char="•"/>
              <a:tabLst>
                <a:tab pos="55563" algn="l"/>
              </a:tabLst>
            </a:pPr>
            <a:r>
              <a:rPr lang="en-US" sz="1000" dirty="0">
                <a:solidFill>
                  <a:schemeClr val="tx1">
                    <a:lumMod val="75000"/>
                    <a:lumOff val="25000"/>
                  </a:schemeClr>
                </a:solidFill>
              </a:rPr>
              <a:t>Language Identification Card</a:t>
            </a:r>
          </a:p>
        </p:txBody>
      </p:sp>
      <p:sp>
        <p:nvSpPr>
          <p:cNvPr id="20" name="Title 1"/>
          <p:cNvSpPr>
            <a:spLocks noGrp="1"/>
          </p:cNvSpPr>
          <p:nvPr>
            <p:ph type="title"/>
          </p:nvPr>
        </p:nvSpPr>
        <p:spPr>
          <a:xfrm>
            <a:off x="665661" y="277709"/>
            <a:ext cx="11173413" cy="859064"/>
          </a:xfrm>
        </p:spPr>
        <p:txBody>
          <a:bodyPr/>
          <a:lstStyle/>
          <a:p>
            <a:r>
              <a:rPr lang="en-US" sz="4000" dirty="0"/>
              <a:t>2020 Census Language Program Overview</a:t>
            </a:r>
          </a:p>
        </p:txBody>
      </p:sp>
    </p:spTree>
    <p:extLst>
      <p:ext uri="{BB962C8B-B14F-4D97-AF65-F5344CB8AC3E}">
        <p14:creationId xmlns:p14="http://schemas.microsoft.com/office/powerpoint/2010/main" val="281711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A31236-E1C6-4C77-BC2A-122EBF3CBDEB}"/>
              </a:ext>
            </a:extLst>
          </p:cNvPr>
          <p:cNvSpPr txBox="1">
            <a:spLocks/>
          </p:cNvSpPr>
          <p:nvPr/>
        </p:nvSpPr>
        <p:spPr>
          <a:xfrm>
            <a:off x="2209800" y="228600"/>
            <a:ext cx="7772400" cy="1354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dirty="0"/>
              <a:t>Everyone Counts!</a:t>
            </a:r>
          </a:p>
        </p:txBody>
      </p:sp>
      <p:sp>
        <p:nvSpPr>
          <p:cNvPr id="6" name="Subtitle 2">
            <a:extLst>
              <a:ext uri="{FF2B5EF4-FFF2-40B4-BE49-F238E27FC236}">
                <a16:creationId xmlns:a16="http://schemas.microsoft.com/office/drawing/2014/main" id="{CB8D2B81-53B2-4C19-8703-6C2DE397F528}"/>
              </a:ext>
            </a:extLst>
          </p:cNvPr>
          <p:cNvSpPr txBox="1">
            <a:spLocks/>
          </p:cNvSpPr>
          <p:nvPr/>
        </p:nvSpPr>
        <p:spPr>
          <a:xfrm>
            <a:off x="609600" y="2197893"/>
            <a:ext cx="10972800" cy="246221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dirty="0"/>
              <a:t>The census counts every person</a:t>
            </a:r>
          </a:p>
          <a:p>
            <a:pPr algn="ctr"/>
            <a:r>
              <a:rPr lang="en-US" sz="4000" dirty="0">
                <a:solidFill>
                  <a:srgbClr val="C00000"/>
                </a:solidFill>
              </a:rPr>
              <a:t>living in the U.S., </a:t>
            </a:r>
            <a:r>
              <a:rPr lang="en-US" sz="4000" i="1" dirty="0">
                <a:solidFill>
                  <a:srgbClr val="C00000"/>
                </a:solidFill>
              </a:rPr>
              <a:t>regardless of citizenship</a:t>
            </a:r>
            <a:r>
              <a:rPr lang="en-US" sz="4000" dirty="0">
                <a:solidFill>
                  <a:srgbClr val="C00000"/>
                </a:solidFill>
              </a:rPr>
              <a:t>,</a:t>
            </a:r>
            <a:endParaRPr lang="en-US" sz="4000" dirty="0"/>
          </a:p>
          <a:p>
            <a:pPr algn="ctr"/>
            <a:r>
              <a:rPr lang="en-US" sz="4000" dirty="0"/>
              <a:t>once, only once, and in the right place.</a:t>
            </a:r>
          </a:p>
          <a:p>
            <a:pPr algn="ctr"/>
            <a:endParaRPr lang="en-US" sz="4000" dirty="0"/>
          </a:p>
        </p:txBody>
      </p:sp>
    </p:spTree>
    <p:extLst>
      <p:ext uri="{BB962C8B-B14F-4D97-AF65-F5344CB8AC3E}">
        <p14:creationId xmlns:p14="http://schemas.microsoft.com/office/powerpoint/2010/main" val="1149410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1243366" y="3757941"/>
            <a:ext cx="2279514" cy="1877437"/>
          </a:xfrm>
          <a:prstGeom prst="rect">
            <a:avLst/>
          </a:prstGeom>
          <a:noFill/>
        </p:spPr>
        <p:txBody>
          <a:bodyPr wrap="square" rtlCol="0">
            <a:spAutoFit/>
          </a:bodyPr>
          <a:lstStyle/>
          <a:p>
            <a:r>
              <a:rPr lang="en-US" sz="1400" b="1" dirty="0">
                <a:solidFill>
                  <a:srgbClr val="0070C0"/>
                </a:solidFill>
                <a:latin typeface="+mj-lt"/>
              </a:rPr>
              <a:t>ACS Language Data </a:t>
            </a:r>
          </a:p>
          <a:p>
            <a:r>
              <a:rPr lang="en-US" sz="1400" b="1" dirty="0">
                <a:solidFill>
                  <a:srgbClr val="0070C0"/>
                </a:solidFill>
                <a:latin typeface="+mj-lt"/>
              </a:rPr>
              <a:t>(2016 5-year estimates)</a:t>
            </a:r>
            <a:endParaRPr lang="en-US" sz="1200" b="1" dirty="0">
              <a:solidFill>
                <a:srgbClr val="0070C0"/>
              </a:solidFill>
              <a:latin typeface="+mj-lt"/>
            </a:endParaRPr>
          </a:p>
          <a:p>
            <a:pPr marL="177800" indent="-177800">
              <a:buFont typeface="Arial" panose="020B0604020202020204" pitchFamily="34" charset="0"/>
              <a:buChar char="•"/>
            </a:pPr>
            <a:r>
              <a:rPr lang="en-US" sz="1200" dirty="0">
                <a:latin typeface="+mj-lt"/>
              </a:rPr>
              <a:t>Languages spoken </a:t>
            </a:r>
          </a:p>
          <a:p>
            <a:pPr marL="177800" indent="-177800"/>
            <a:r>
              <a:rPr lang="en-US" sz="1200" dirty="0">
                <a:latin typeface="+mj-lt"/>
              </a:rPr>
              <a:t>    for all households</a:t>
            </a:r>
          </a:p>
          <a:p>
            <a:endParaRPr lang="en-US" sz="1600" dirty="0"/>
          </a:p>
          <a:p>
            <a:endParaRPr lang="en-US" sz="1600" dirty="0"/>
          </a:p>
          <a:p>
            <a:endParaRPr lang="en-US" sz="1600" dirty="0"/>
          </a:p>
          <a:p>
            <a:endParaRPr lang="en-US" sz="1600" dirty="0"/>
          </a:p>
        </p:txBody>
      </p:sp>
      <p:sp>
        <p:nvSpPr>
          <p:cNvPr id="27" name="TextBox 26"/>
          <p:cNvSpPr txBox="1"/>
          <p:nvPr/>
        </p:nvSpPr>
        <p:spPr>
          <a:xfrm>
            <a:off x="3580682" y="3757941"/>
            <a:ext cx="2843373" cy="2462213"/>
          </a:xfrm>
          <a:prstGeom prst="rect">
            <a:avLst/>
          </a:prstGeom>
          <a:noFill/>
        </p:spPr>
        <p:txBody>
          <a:bodyPr wrap="square" rtlCol="0">
            <a:spAutoFit/>
          </a:bodyPr>
          <a:lstStyle/>
          <a:p>
            <a:r>
              <a:rPr lang="en-US" sz="1400" b="1" dirty="0">
                <a:solidFill>
                  <a:srgbClr val="0070C0"/>
                </a:solidFill>
                <a:latin typeface="+mj-lt"/>
              </a:rPr>
              <a:t>Limited-English-Speaking Household Language Data</a:t>
            </a:r>
            <a:endParaRPr lang="en-US" sz="1200" dirty="0">
              <a:latin typeface="+mj-lt"/>
            </a:endParaRPr>
          </a:p>
          <a:p>
            <a:pPr marL="177800" indent="-177800">
              <a:buFont typeface="Arial" panose="020B0604020202020204" pitchFamily="34" charset="0"/>
              <a:buChar char="•"/>
            </a:pPr>
            <a:r>
              <a:rPr lang="en-US" sz="1200" dirty="0">
                <a:latin typeface="+mj-lt"/>
              </a:rPr>
              <a:t>Languages spoken among households where there is </a:t>
            </a:r>
          </a:p>
          <a:p>
            <a:pPr marL="173038"/>
            <a:r>
              <a:rPr lang="en-US" sz="1200" b="1" dirty="0">
                <a:latin typeface="+mj-lt"/>
              </a:rPr>
              <a:t>no one 14 years or older who speaks English only or speaks English “very well”</a:t>
            </a:r>
          </a:p>
          <a:p>
            <a:pPr marL="177800" indent="-177800">
              <a:buFont typeface="Arial" panose="020B0604020202020204" pitchFamily="34" charset="0"/>
              <a:buChar char="•"/>
            </a:pPr>
            <a:endParaRPr lang="en-US" sz="1200" dirty="0">
              <a:latin typeface="+mj-lt"/>
            </a:endParaRPr>
          </a:p>
          <a:p>
            <a:pPr marL="177800" indent="-177800">
              <a:buFont typeface="Arial" panose="020B0604020202020204" pitchFamily="34" charset="0"/>
              <a:buChar char="•"/>
            </a:pPr>
            <a:r>
              <a:rPr lang="en-US" sz="1200" dirty="0">
                <a:latin typeface="+mj-lt"/>
              </a:rPr>
              <a:t>Cutoff at 2,000+ and 60,000+ limited-English-speaking households</a:t>
            </a:r>
          </a:p>
          <a:p>
            <a:pPr marL="285750" indent="-285750">
              <a:buFont typeface="Arial" panose="020B0604020202020204" pitchFamily="34" charset="0"/>
              <a:buChar char="•"/>
            </a:pPr>
            <a:endParaRPr lang="en-US" dirty="0"/>
          </a:p>
        </p:txBody>
      </p:sp>
      <p:sp>
        <p:nvSpPr>
          <p:cNvPr id="29" name="TextBox 28"/>
          <p:cNvSpPr txBox="1"/>
          <p:nvPr/>
        </p:nvSpPr>
        <p:spPr>
          <a:xfrm>
            <a:off x="6335100" y="3779525"/>
            <a:ext cx="2690974" cy="1600438"/>
          </a:xfrm>
          <a:prstGeom prst="rect">
            <a:avLst/>
          </a:prstGeom>
          <a:noFill/>
        </p:spPr>
        <p:txBody>
          <a:bodyPr wrap="square" rtlCol="0">
            <a:spAutoFit/>
          </a:bodyPr>
          <a:lstStyle/>
          <a:p>
            <a:r>
              <a:rPr lang="en-US" sz="1400" b="1" dirty="0">
                <a:solidFill>
                  <a:srgbClr val="0070C0"/>
                </a:solidFill>
                <a:latin typeface="+mj-lt"/>
              </a:rPr>
              <a:t>Validate Languages </a:t>
            </a:r>
            <a:endParaRPr lang="en-US" sz="1200" dirty="0">
              <a:latin typeface="+mj-lt"/>
            </a:endParaRPr>
          </a:p>
          <a:p>
            <a:pPr marL="177800" indent="-177800">
              <a:buFont typeface="Arial" panose="020B0604020202020204" pitchFamily="34" charset="0"/>
              <a:buChar char="•"/>
            </a:pPr>
            <a:r>
              <a:rPr lang="en-US" sz="1200" dirty="0">
                <a:latin typeface="+mj-lt"/>
              </a:rPr>
              <a:t>Verified with regional </a:t>
            </a:r>
          </a:p>
          <a:p>
            <a:pPr marL="177800" indent="-177800"/>
            <a:r>
              <a:rPr lang="en-US" sz="1200" dirty="0">
                <a:latin typeface="+mj-lt"/>
              </a:rPr>
              <a:t>    and state level data</a:t>
            </a:r>
          </a:p>
          <a:p>
            <a:pPr marL="177800" indent="-177800">
              <a:buFont typeface="Arial" panose="020B0604020202020204" pitchFamily="34" charset="0"/>
              <a:buChar char="•"/>
            </a:pPr>
            <a:endParaRPr lang="en-US" sz="1200" dirty="0">
              <a:latin typeface="+mj-lt"/>
            </a:endParaRPr>
          </a:p>
          <a:p>
            <a:pPr marL="177800" indent="-177800">
              <a:buFont typeface="Arial" panose="020B0604020202020204" pitchFamily="34" charset="0"/>
              <a:buChar char="•"/>
            </a:pPr>
            <a:r>
              <a:rPr lang="en-US" sz="1200" dirty="0">
                <a:latin typeface="+mj-lt"/>
              </a:rPr>
              <a:t>Assessed translation feasibility</a:t>
            </a:r>
          </a:p>
          <a:p>
            <a:pPr marL="177800" indent="-177800">
              <a:buFont typeface="Arial" panose="020B0604020202020204" pitchFamily="34" charset="0"/>
              <a:buChar char="•"/>
            </a:pPr>
            <a:endParaRPr lang="en-US" sz="1200" dirty="0">
              <a:latin typeface="+mj-lt"/>
            </a:endParaRPr>
          </a:p>
          <a:p>
            <a:pPr marL="177800" indent="-177800">
              <a:buFont typeface="Arial" panose="020B0604020202020204" pitchFamily="34" charset="0"/>
              <a:buChar char="•"/>
            </a:pPr>
            <a:r>
              <a:rPr lang="en-US" sz="1200" dirty="0">
                <a:latin typeface="+mj-lt"/>
              </a:rPr>
              <a:t>Added American Sign Language</a:t>
            </a:r>
          </a:p>
        </p:txBody>
      </p:sp>
      <p:grpSp>
        <p:nvGrpSpPr>
          <p:cNvPr id="9" name="Group 8"/>
          <p:cNvGrpSpPr/>
          <p:nvPr/>
        </p:nvGrpSpPr>
        <p:grpSpPr>
          <a:xfrm>
            <a:off x="1058952" y="1421894"/>
            <a:ext cx="9938773" cy="2409764"/>
            <a:chOff x="1490274" y="1413268"/>
            <a:chExt cx="9938773" cy="2409764"/>
          </a:xfrm>
        </p:grpSpPr>
        <p:sp>
          <p:nvSpPr>
            <p:cNvPr id="10" name="Oval 9"/>
            <p:cNvSpPr/>
            <p:nvPr/>
          </p:nvSpPr>
          <p:spPr>
            <a:xfrm>
              <a:off x="9106694" y="1500560"/>
              <a:ext cx="2322353" cy="2322472"/>
            </a:xfrm>
            <a:prstGeom prst="ellipse">
              <a:avLst/>
            </a:prstGeom>
            <a:solidFill>
              <a:schemeClr val="accent1">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1" name="Freeform 10"/>
            <p:cNvSpPr/>
            <p:nvPr/>
          </p:nvSpPr>
          <p:spPr>
            <a:xfrm>
              <a:off x="9183417" y="1581702"/>
              <a:ext cx="2167994" cy="2167613"/>
            </a:xfrm>
            <a:custGeom>
              <a:avLst/>
              <a:gdLst>
                <a:gd name="connsiteX0" fmla="*/ 0 w 2167994"/>
                <a:gd name="connsiteY0" fmla="*/ 1083807 h 2167613"/>
                <a:gd name="connsiteX1" fmla="*/ 1083997 w 2167994"/>
                <a:gd name="connsiteY1" fmla="*/ 0 h 2167613"/>
                <a:gd name="connsiteX2" fmla="*/ 2167994 w 2167994"/>
                <a:gd name="connsiteY2" fmla="*/ 1083807 h 2167613"/>
                <a:gd name="connsiteX3" fmla="*/ 1083997 w 2167994"/>
                <a:gd name="connsiteY3" fmla="*/ 2167614 h 2167613"/>
                <a:gd name="connsiteX4" fmla="*/ 0 w 2167994"/>
                <a:gd name="connsiteY4" fmla="*/ 1083807 h 216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994" h="2167613">
                  <a:moveTo>
                    <a:pt x="0" y="1083807"/>
                  </a:moveTo>
                  <a:cubicBezTo>
                    <a:pt x="0" y="485237"/>
                    <a:pt x="485322" y="0"/>
                    <a:pt x="1083997" y="0"/>
                  </a:cubicBezTo>
                  <a:cubicBezTo>
                    <a:pt x="1682672" y="0"/>
                    <a:pt x="2167994" y="485237"/>
                    <a:pt x="2167994" y="1083807"/>
                  </a:cubicBezTo>
                  <a:cubicBezTo>
                    <a:pt x="2167994" y="1682377"/>
                    <a:pt x="1682672" y="2167614"/>
                    <a:pt x="1083997" y="2167614"/>
                  </a:cubicBezTo>
                  <a:cubicBezTo>
                    <a:pt x="485322" y="2167614"/>
                    <a:pt x="0" y="1682377"/>
                    <a:pt x="0" y="10838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1303" tIns="331307" rIns="331304" bIns="331308" numCol="1" spcCol="1270" anchor="ctr" anchorCtr="0">
              <a:noAutofit/>
            </a:bodyPr>
            <a:lstStyle/>
            <a:p>
              <a:pPr lvl="0" algn="ctr" defTabSz="755650">
                <a:lnSpc>
                  <a:spcPct val="90000"/>
                </a:lnSpc>
                <a:spcBef>
                  <a:spcPct val="0"/>
                </a:spcBef>
                <a:spcAft>
                  <a:spcPct val="35000"/>
                </a:spcAft>
              </a:pPr>
              <a:r>
                <a:rPr lang="en-US" sz="1700" b="1" i="0" kern="1200" dirty="0">
                  <a:solidFill>
                    <a:schemeClr val="accent1"/>
                  </a:solidFill>
                </a:rPr>
                <a:t>2020 Census Language List</a:t>
              </a:r>
            </a:p>
          </p:txBody>
        </p:sp>
        <p:sp>
          <p:nvSpPr>
            <p:cNvPr id="12" name="Teardrop 11"/>
            <p:cNvSpPr/>
            <p:nvPr/>
          </p:nvSpPr>
          <p:spPr>
            <a:xfrm rot="2700000">
              <a:off x="6656897" y="1456920"/>
              <a:ext cx="2322391" cy="2322391"/>
            </a:xfrm>
            <a:prstGeom prst="teardrop">
              <a:avLst>
                <a:gd name="adj" fmla="val 100000"/>
              </a:avLst>
            </a:prstGeom>
            <a:solidFill>
              <a:schemeClr val="accent1">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Freeform 12"/>
            <p:cNvSpPr/>
            <p:nvPr/>
          </p:nvSpPr>
          <p:spPr>
            <a:xfrm>
              <a:off x="6720632" y="1529527"/>
              <a:ext cx="2167994" cy="2167613"/>
            </a:xfrm>
            <a:custGeom>
              <a:avLst/>
              <a:gdLst>
                <a:gd name="connsiteX0" fmla="*/ 0 w 2167994"/>
                <a:gd name="connsiteY0" fmla="*/ 1083807 h 2167613"/>
                <a:gd name="connsiteX1" fmla="*/ 1083997 w 2167994"/>
                <a:gd name="connsiteY1" fmla="*/ 0 h 2167613"/>
                <a:gd name="connsiteX2" fmla="*/ 2167994 w 2167994"/>
                <a:gd name="connsiteY2" fmla="*/ 1083807 h 2167613"/>
                <a:gd name="connsiteX3" fmla="*/ 1083997 w 2167994"/>
                <a:gd name="connsiteY3" fmla="*/ 2167614 h 2167613"/>
                <a:gd name="connsiteX4" fmla="*/ 0 w 2167994"/>
                <a:gd name="connsiteY4" fmla="*/ 1083807 h 216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994" h="2167613">
                  <a:moveTo>
                    <a:pt x="0" y="1083807"/>
                  </a:moveTo>
                  <a:cubicBezTo>
                    <a:pt x="0" y="485237"/>
                    <a:pt x="485322" y="0"/>
                    <a:pt x="1083997" y="0"/>
                  </a:cubicBezTo>
                  <a:cubicBezTo>
                    <a:pt x="1682672" y="0"/>
                    <a:pt x="2167994" y="485237"/>
                    <a:pt x="2167994" y="1083807"/>
                  </a:cubicBezTo>
                  <a:cubicBezTo>
                    <a:pt x="2167994" y="1682377"/>
                    <a:pt x="1682672" y="2167614"/>
                    <a:pt x="1083997" y="2167614"/>
                  </a:cubicBezTo>
                  <a:cubicBezTo>
                    <a:pt x="485322" y="2167614"/>
                    <a:pt x="0" y="1682377"/>
                    <a:pt x="0" y="10838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033" tIns="330038" rIns="330034" bIns="330037" numCol="1" spcCol="1270" anchor="ctr" anchorCtr="0">
              <a:noAutofit/>
            </a:bodyPr>
            <a:lstStyle/>
            <a:p>
              <a:pPr lvl="0" algn="ctr" defTabSz="711200">
                <a:lnSpc>
                  <a:spcPct val="90000"/>
                </a:lnSpc>
                <a:spcBef>
                  <a:spcPct val="0"/>
                </a:spcBef>
                <a:spcAft>
                  <a:spcPct val="35000"/>
                </a:spcAft>
              </a:pPr>
              <a:r>
                <a:rPr lang="en-US" sz="1600" b="0" i="0" kern="1200" dirty="0">
                  <a:solidFill>
                    <a:srgbClr val="0070C0"/>
                  </a:solidFill>
                </a:rPr>
                <a:t>Validated Language List</a:t>
              </a:r>
            </a:p>
          </p:txBody>
        </p:sp>
        <p:sp>
          <p:nvSpPr>
            <p:cNvPr id="14" name="Teardrop 13"/>
            <p:cNvSpPr/>
            <p:nvPr/>
          </p:nvSpPr>
          <p:spPr>
            <a:xfrm rot="2700000">
              <a:off x="4054557" y="1456920"/>
              <a:ext cx="2322391" cy="2322391"/>
            </a:xfrm>
            <a:prstGeom prst="teardrop">
              <a:avLst>
                <a:gd name="adj" fmla="val 100000"/>
              </a:avLst>
            </a:prstGeom>
            <a:solidFill>
              <a:schemeClr val="accent1">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5" name="Freeform 14"/>
            <p:cNvSpPr/>
            <p:nvPr/>
          </p:nvSpPr>
          <p:spPr>
            <a:xfrm>
              <a:off x="4121623" y="1531435"/>
              <a:ext cx="2167994" cy="2167613"/>
            </a:xfrm>
            <a:custGeom>
              <a:avLst/>
              <a:gdLst>
                <a:gd name="connsiteX0" fmla="*/ 0 w 2167994"/>
                <a:gd name="connsiteY0" fmla="*/ 1083807 h 2167613"/>
                <a:gd name="connsiteX1" fmla="*/ 1083997 w 2167994"/>
                <a:gd name="connsiteY1" fmla="*/ 0 h 2167613"/>
                <a:gd name="connsiteX2" fmla="*/ 2167994 w 2167994"/>
                <a:gd name="connsiteY2" fmla="*/ 1083807 h 2167613"/>
                <a:gd name="connsiteX3" fmla="*/ 1083997 w 2167994"/>
                <a:gd name="connsiteY3" fmla="*/ 2167614 h 2167613"/>
                <a:gd name="connsiteX4" fmla="*/ 0 w 2167994"/>
                <a:gd name="connsiteY4" fmla="*/ 1083807 h 216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994" h="2167613">
                  <a:moveTo>
                    <a:pt x="0" y="1083807"/>
                  </a:moveTo>
                  <a:cubicBezTo>
                    <a:pt x="0" y="485237"/>
                    <a:pt x="485322" y="0"/>
                    <a:pt x="1083997" y="0"/>
                  </a:cubicBezTo>
                  <a:cubicBezTo>
                    <a:pt x="1682672" y="0"/>
                    <a:pt x="2167994" y="485237"/>
                    <a:pt x="2167994" y="1083807"/>
                  </a:cubicBezTo>
                  <a:cubicBezTo>
                    <a:pt x="2167994" y="1682377"/>
                    <a:pt x="1682672" y="2167614"/>
                    <a:pt x="1083997" y="2167614"/>
                  </a:cubicBezTo>
                  <a:cubicBezTo>
                    <a:pt x="485322" y="2167614"/>
                    <a:pt x="0" y="1682377"/>
                    <a:pt x="0" y="10838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033" tIns="330037" rIns="330034" bIns="330038" numCol="1" spcCol="1270" anchor="ctr" anchorCtr="0">
              <a:noAutofit/>
            </a:bodyPr>
            <a:lstStyle/>
            <a:p>
              <a:pPr lvl="0" algn="ctr" defTabSz="711200">
                <a:lnSpc>
                  <a:spcPct val="90000"/>
                </a:lnSpc>
                <a:spcBef>
                  <a:spcPct val="0"/>
                </a:spcBef>
                <a:spcAft>
                  <a:spcPct val="35000"/>
                </a:spcAft>
              </a:pPr>
              <a:r>
                <a:rPr lang="en-US" sz="1600" b="0" i="0" kern="1200" dirty="0">
                  <a:solidFill>
                    <a:srgbClr val="0070C0"/>
                  </a:solidFill>
                </a:rPr>
                <a:t>Limited-English-Speaking Household</a:t>
              </a:r>
            </a:p>
          </p:txBody>
        </p:sp>
        <p:sp>
          <p:nvSpPr>
            <p:cNvPr id="16" name="Teardrop 15"/>
            <p:cNvSpPr/>
            <p:nvPr/>
          </p:nvSpPr>
          <p:spPr>
            <a:xfrm rot="2700000">
              <a:off x="1490274" y="1413268"/>
              <a:ext cx="2322391" cy="2322391"/>
            </a:xfrm>
            <a:prstGeom prst="teardrop">
              <a:avLst>
                <a:gd name="adj" fmla="val 100000"/>
              </a:avLst>
            </a:prstGeom>
            <a:solidFill>
              <a:schemeClr val="accent1">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8" name="Freeform 17"/>
            <p:cNvSpPr/>
            <p:nvPr/>
          </p:nvSpPr>
          <p:spPr>
            <a:xfrm>
              <a:off x="1539545" y="1486934"/>
              <a:ext cx="2167994" cy="2167613"/>
            </a:xfrm>
            <a:custGeom>
              <a:avLst/>
              <a:gdLst>
                <a:gd name="connsiteX0" fmla="*/ 0 w 2167994"/>
                <a:gd name="connsiteY0" fmla="*/ 1083807 h 2167613"/>
                <a:gd name="connsiteX1" fmla="*/ 1083997 w 2167994"/>
                <a:gd name="connsiteY1" fmla="*/ 0 h 2167613"/>
                <a:gd name="connsiteX2" fmla="*/ 2167994 w 2167994"/>
                <a:gd name="connsiteY2" fmla="*/ 1083807 h 2167613"/>
                <a:gd name="connsiteX3" fmla="*/ 1083997 w 2167994"/>
                <a:gd name="connsiteY3" fmla="*/ 2167614 h 2167613"/>
                <a:gd name="connsiteX4" fmla="*/ 0 w 2167994"/>
                <a:gd name="connsiteY4" fmla="*/ 1083807 h 216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994" h="2167613">
                  <a:moveTo>
                    <a:pt x="0" y="1083807"/>
                  </a:moveTo>
                  <a:cubicBezTo>
                    <a:pt x="0" y="485237"/>
                    <a:pt x="485322" y="0"/>
                    <a:pt x="1083997" y="0"/>
                  </a:cubicBezTo>
                  <a:cubicBezTo>
                    <a:pt x="1682672" y="0"/>
                    <a:pt x="2167994" y="485237"/>
                    <a:pt x="2167994" y="1083807"/>
                  </a:cubicBezTo>
                  <a:cubicBezTo>
                    <a:pt x="2167994" y="1682377"/>
                    <a:pt x="1682672" y="2167614"/>
                    <a:pt x="1083997" y="2167614"/>
                  </a:cubicBezTo>
                  <a:cubicBezTo>
                    <a:pt x="485322" y="2167614"/>
                    <a:pt x="0" y="1682377"/>
                    <a:pt x="0" y="10838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0034" tIns="330037" rIns="330033" bIns="330038" numCol="1" spcCol="1270" anchor="ctr" anchorCtr="0">
              <a:noAutofit/>
            </a:bodyPr>
            <a:lstStyle/>
            <a:p>
              <a:pPr lvl="0" algn="ctr" defTabSz="711200">
                <a:lnSpc>
                  <a:spcPct val="90000"/>
                </a:lnSpc>
                <a:spcBef>
                  <a:spcPct val="0"/>
                </a:spcBef>
                <a:spcAft>
                  <a:spcPct val="35000"/>
                </a:spcAft>
              </a:pPr>
              <a:r>
                <a:rPr lang="en-US" sz="1600" b="0" kern="1200" dirty="0">
                  <a:solidFill>
                    <a:srgbClr val="0070C0"/>
                  </a:solidFill>
                </a:rPr>
                <a:t>ACS </a:t>
              </a:r>
              <a:r>
                <a:rPr lang="en-US" sz="1600" b="0" kern="1200" dirty="0">
                  <a:solidFill>
                    <a:srgbClr val="0070C0"/>
                  </a:solidFill>
                  <a:latin typeface="+mn-lt"/>
                  <a:ea typeface="+mn-ea"/>
                  <a:cs typeface="+mn-cs"/>
                </a:rPr>
                <a:t>Language</a:t>
              </a:r>
              <a:r>
                <a:rPr lang="en-US" sz="1600" b="0" kern="1200" dirty="0">
                  <a:solidFill>
                    <a:srgbClr val="0070C0"/>
                  </a:solidFill>
                </a:rPr>
                <a:t> Data </a:t>
              </a:r>
              <a:endParaRPr lang="en-US" sz="1600" b="0" i="0" kern="1200" dirty="0">
                <a:solidFill>
                  <a:srgbClr val="0070C0"/>
                </a:solidFill>
              </a:endParaRPr>
            </a:p>
          </p:txBody>
        </p:sp>
      </p:grpSp>
      <p:sp>
        <p:nvSpPr>
          <p:cNvPr id="2" name="Title 1"/>
          <p:cNvSpPr>
            <a:spLocks noGrp="1"/>
          </p:cNvSpPr>
          <p:nvPr>
            <p:ph type="title"/>
          </p:nvPr>
        </p:nvSpPr>
        <p:spPr>
          <a:xfrm>
            <a:off x="463072" y="-44649"/>
            <a:ext cx="10707189" cy="1325563"/>
          </a:xfrm>
        </p:spPr>
        <p:txBody>
          <a:bodyPr/>
          <a:lstStyle/>
          <a:p>
            <a:r>
              <a:rPr lang="en-US" sz="4000" dirty="0"/>
              <a:t>Methodology</a:t>
            </a:r>
          </a:p>
        </p:txBody>
      </p:sp>
    </p:spTree>
    <p:extLst>
      <p:ext uri="{BB962C8B-B14F-4D97-AF65-F5344CB8AC3E}">
        <p14:creationId xmlns:p14="http://schemas.microsoft.com/office/powerpoint/2010/main" val="78713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e 65"/>
          <p:cNvGraphicFramePr>
            <a:graphicFrameLocks noGrp="1"/>
          </p:cNvGraphicFramePr>
          <p:nvPr/>
        </p:nvGraphicFramePr>
        <p:xfrm>
          <a:off x="720095" y="1637424"/>
          <a:ext cx="9250884" cy="4057988"/>
        </p:xfrm>
        <a:graphic>
          <a:graphicData uri="http://schemas.openxmlformats.org/drawingml/2006/table">
            <a:tbl>
              <a:tblPr firstRow="1" bandRow="1">
                <a:tableStyleId>{5C22544A-7EE6-4342-B048-85BDC9FD1C3A}</a:tableStyleId>
              </a:tblPr>
              <a:tblGrid>
                <a:gridCol w="1844269">
                  <a:extLst>
                    <a:ext uri="{9D8B030D-6E8A-4147-A177-3AD203B41FA5}">
                      <a16:colId xmlns:a16="http://schemas.microsoft.com/office/drawing/2014/main" val="979540195"/>
                    </a:ext>
                  </a:extLst>
                </a:gridCol>
                <a:gridCol w="2006252">
                  <a:extLst>
                    <a:ext uri="{9D8B030D-6E8A-4147-A177-3AD203B41FA5}">
                      <a16:colId xmlns:a16="http://schemas.microsoft.com/office/drawing/2014/main" val="2708507634"/>
                    </a:ext>
                  </a:extLst>
                </a:gridCol>
                <a:gridCol w="1655445">
                  <a:extLst>
                    <a:ext uri="{9D8B030D-6E8A-4147-A177-3AD203B41FA5}">
                      <a16:colId xmlns:a16="http://schemas.microsoft.com/office/drawing/2014/main" val="627352817"/>
                    </a:ext>
                  </a:extLst>
                </a:gridCol>
                <a:gridCol w="1581187">
                  <a:extLst>
                    <a:ext uri="{9D8B030D-6E8A-4147-A177-3AD203B41FA5}">
                      <a16:colId xmlns:a16="http://schemas.microsoft.com/office/drawing/2014/main" val="3856506001"/>
                    </a:ext>
                  </a:extLst>
                </a:gridCol>
                <a:gridCol w="2163731">
                  <a:extLst>
                    <a:ext uri="{9D8B030D-6E8A-4147-A177-3AD203B41FA5}">
                      <a16:colId xmlns:a16="http://schemas.microsoft.com/office/drawing/2014/main" val="4121820865"/>
                    </a:ext>
                  </a:extLst>
                </a:gridCol>
              </a:tblGrid>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Spanish </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rgbClr val="0070C0"/>
                          </a:solidFill>
                          <a:effectLst/>
                          <a:latin typeface="+mn-lt"/>
                          <a:ea typeface="+mn-ea"/>
                          <a:cs typeface="+mn-cs"/>
                        </a:rPr>
                        <a:t>Italian</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Khmer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0070C0"/>
                          </a:solidFill>
                          <a:effectLst/>
                          <a:latin typeface="+mn-lt"/>
                          <a:ea typeface="+mn-ea"/>
                          <a:cs typeface="+mn-cs"/>
                        </a:rPr>
                        <a:t>Tamil</a:t>
                      </a:r>
                    </a:p>
                  </a:txBody>
                  <a:tcPr marL="85269" marR="85269" marT="42634" marB="4263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Croatian</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64980"/>
                  </a:ext>
                </a:extLst>
              </a:tr>
              <a:tr h="326472">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Chinese</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Farsi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Nepali</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Navajo</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Bulgarian</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37854"/>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Vietnamese </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German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Urdu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Hungarian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Twi</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808024"/>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Korean  </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Armenian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Romanian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Hebrew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Lithuanian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507147"/>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Russian</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Hindi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Telugu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Malayalam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Yoruba</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680469"/>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Arabic</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Ukrainian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Burmese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Swahili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Czech</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393275"/>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Tagalog</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Bengali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Punjabi</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Yiddish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Igbo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319305"/>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Polish </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Greek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Lao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Indonesian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Marathi</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778030"/>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French</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Amharic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Hmong</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Serbian</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Sinhala</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715251"/>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Haitian Creole</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Somali</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Albanian</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Tigrinya</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Slovak</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941903"/>
                  </a:ext>
                </a:extLst>
              </a:tr>
              <a:tr h="540036">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Portuguese</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Thai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Turkish</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500" b="0" kern="1200" dirty="0">
                          <a:solidFill>
                            <a:srgbClr val="0070C0"/>
                          </a:solidFill>
                          <a:effectLst/>
                          <a:latin typeface="+mn-lt"/>
                          <a:ea typeface="+mn-ea"/>
                          <a:cs typeface="+mn-cs"/>
                        </a:rPr>
                        <a:t>Ilocano</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0070C0"/>
                          </a:solidFill>
                          <a:effectLst/>
                          <a:latin typeface="+mn-lt"/>
                          <a:ea typeface="+mn-ea"/>
                          <a:cs typeface="+mn-cs"/>
                        </a:rPr>
                        <a:t>American Sign Language</a:t>
                      </a:r>
                    </a:p>
                  </a:txBody>
                  <a:tcPr marL="85269" marR="85269" marT="42634" marB="42634">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35286"/>
                  </a:ext>
                </a:extLst>
              </a:tr>
              <a:tr h="319148">
                <a:tc>
                  <a:txBody>
                    <a:bodyPr/>
                    <a:lstStyle/>
                    <a:p>
                      <a:pPr marL="0" marR="0">
                        <a:lnSpc>
                          <a:spcPct val="115000"/>
                        </a:lnSpc>
                        <a:spcBef>
                          <a:spcPts val="0"/>
                        </a:spcBef>
                        <a:spcAft>
                          <a:spcPts val="0"/>
                        </a:spcAft>
                      </a:pPr>
                      <a:r>
                        <a:rPr lang="en-US" sz="1600" b="1" kern="1200" dirty="0">
                          <a:solidFill>
                            <a:schemeClr val="accent1">
                              <a:lumMod val="50000"/>
                            </a:schemeClr>
                          </a:solidFill>
                          <a:effectLst/>
                          <a:latin typeface="+mn-lt"/>
                          <a:ea typeface="+mn-ea"/>
                          <a:cs typeface="+mn-cs"/>
                        </a:rPr>
                        <a:t>Japanese </a:t>
                      </a:r>
                    </a:p>
                  </a:txBody>
                  <a:tcPr marL="68097" marR="102441" marT="0" marB="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rgbClr val="0070C0"/>
                          </a:solidFill>
                          <a:effectLst/>
                          <a:latin typeface="+mn-lt"/>
                          <a:ea typeface="+mn-ea"/>
                          <a:cs typeface="+mn-cs"/>
                        </a:rPr>
                        <a:t>Gujarati </a:t>
                      </a: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0070C0"/>
                          </a:solidFill>
                          <a:effectLst/>
                          <a:latin typeface="+mn-lt"/>
                          <a:ea typeface="+mn-ea"/>
                          <a:cs typeface="+mn-cs"/>
                        </a:rPr>
                        <a:t>Bosnian</a:t>
                      </a:r>
                      <a:endParaRPr lang="en-US" sz="1500" dirty="0">
                        <a:solidFill>
                          <a:srgbClr val="0070C0"/>
                        </a:solidFill>
                      </a:endParaRP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kern="1200" dirty="0">
                          <a:solidFill>
                            <a:srgbClr val="0070C0"/>
                          </a:solidFill>
                          <a:effectLst/>
                          <a:latin typeface="+mn-lt"/>
                          <a:ea typeface="+mn-ea"/>
                          <a:cs typeface="+mn-cs"/>
                        </a:rPr>
                        <a:t>Dutch</a:t>
                      </a:r>
                      <a:endParaRPr lang="en-US" sz="1500" dirty="0">
                        <a:solidFill>
                          <a:srgbClr val="0070C0"/>
                        </a:solidFill>
                      </a:endParaRPr>
                    </a:p>
                  </a:txBody>
                  <a:tcPr marL="68097" marR="102441"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solidFill>
                          <a:srgbClr val="0070C0"/>
                        </a:solidFill>
                      </a:endParaRPr>
                    </a:p>
                  </a:txBody>
                  <a:tcPr marL="85269" marR="85269" marT="42634" marB="42634">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428462"/>
                  </a:ext>
                </a:extLst>
              </a:tr>
            </a:tbl>
          </a:graphicData>
        </a:graphic>
      </p:graphicFrame>
      <p:sp>
        <p:nvSpPr>
          <p:cNvPr id="2" name="Title 1"/>
          <p:cNvSpPr>
            <a:spLocks noGrp="1"/>
          </p:cNvSpPr>
          <p:nvPr>
            <p:ph type="title"/>
          </p:nvPr>
        </p:nvSpPr>
        <p:spPr>
          <a:xfrm>
            <a:off x="577969" y="258793"/>
            <a:ext cx="10707189" cy="907372"/>
          </a:xfrm>
        </p:spPr>
        <p:txBody>
          <a:bodyPr/>
          <a:lstStyle/>
          <a:p>
            <a:r>
              <a:rPr lang="en-US" sz="4000" dirty="0"/>
              <a:t>Supported Non-English Languages </a:t>
            </a:r>
          </a:p>
        </p:txBody>
      </p:sp>
      <p:sp>
        <p:nvSpPr>
          <p:cNvPr id="8" name="TextBox 7"/>
          <p:cNvSpPr txBox="1"/>
          <p:nvPr/>
        </p:nvSpPr>
        <p:spPr>
          <a:xfrm>
            <a:off x="577969" y="1166165"/>
            <a:ext cx="5607170" cy="369332"/>
          </a:xfrm>
          <a:prstGeom prst="rect">
            <a:avLst/>
          </a:prstGeom>
          <a:noFill/>
        </p:spPr>
        <p:txBody>
          <a:bodyPr wrap="square" rtlCol="0">
            <a:spAutoFit/>
          </a:bodyPr>
          <a:lstStyle/>
          <a:p>
            <a:r>
              <a:rPr lang="en-US" dirty="0">
                <a:solidFill>
                  <a:srgbClr val="0070C0"/>
                </a:solidFill>
                <a:latin typeface="+mj-lt"/>
                <a:cs typeface="Arial" panose="020B0604020202020204" pitchFamily="34" charset="0"/>
              </a:rPr>
              <a:t>(order: top to bottom, left to right)</a:t>
            </a:r>
            <a:endParaRPr lang="en-US" dirty="0">
              <a:solidFill>
                <a:srgbClr val="0070C0"/>
              </a:solidFill>
              <a:latin typeface="+mj-lt"/>
            </a:endParaRPr>
          </a:p>
        </p:txBody>
      </p:sp>
      <p:sp>
        <p:nvSpPr>
          <p:cNvPr id="5" name="TextBox 4"/>
          <p:cNvSpPr txBox="1"/>
          <p:nvPr/>
        </p:nvSpPr>
        <p:spPr>
          <a:xfrm>
            <a:off x="708063" y="6057195"/>
            <a:ext cx="9657401" cy="569387"/>
          </a:xfrm>
          <a:prstGeom prst="rect">
            <a:avLst/>
          </a:prstGeom>
          <a:noFill/>
        </p:spPr>
        <p:txBody>
          <a:bodyPr wrap="square" rtlCol="0">
            <a:spAutoFit/>
          </a:bodyPr>
          <a:lstStyle/>
          <a:p>
            <a:pPr lvl="0" eaLnBrk="0" fontAlgn="base" hangingPunct="0">
              <a:spcBef>
                <a:spcPct val="0"/>
              </a:spcBef>
              <a:spcAft>
                <a:spcPct val="0"/>
              </a:spcAft>
              <a:tabLst>
                <a:tab pos="342900" algn="l"/>
                <a:tab pos="457200" algn="l"/>
              </a:tabLst>
            </a:pPr>
            <a:r>
              <a:rPr lang="en-US" altLang="en-US" sz="1300" dirty="0">
                <a:latin typeface="+mj-lt"/>
                <a:ea typeface="Calibri" panose="020F0502020204030204" pitchFamily="34" charset="0"/>
                <a:cs typeface="Arial" panose="020B0604020202020204" pitchFamily="34" charset="0"/>
              </a:rPr>
              <a:t>Note: Languages in bold are among the 12 non-English languages that will be supported through ISR and CQA.</a:t>
            </a:r>
            <a:r>
              <a:rPr lang="en-US" altLang="en-US" sz="1300" dirty="0">
                <a:latin typeface="+mj-lt"/>
              </a:rPr>
              <a:t> </a:t>
            </a:r>
          </a:p>
          <a:p>
            <a:endParaRPr lang="en-US" dirty="0"/>
          </a:p>
        </p:txBody>
      </p:sp>
    </p:spTree>
    <p:extLst>
      <p:ext uri="{BB962C8B-B14F-4D97-AF65-F5344CB8AC3E}">
        <p14:creationId xmlns:p14="http://schemas.microsoft.com/office/powerpoint/2010/main" val="393885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469" y="310803"/>
            <a:ext cx="11870531" cy="811658"/>
          </a:xfrm>
        </p:spPr>
        <p:txBody>
          <a:bodyPr/>
          <a:lstStyle/>
          <a:p>
            <a:pPr lvl="0" eaLnBrk="0" fontAlgn="base" hangingPunct="0">
              <a:lnSpc>
                <a:spcPct val="100000"/>
              </a:lnSpc>
              <a:spcAft>
                <a:spcPct val="0"/>
              </a:spcAft>
              <a:tabLst>
                <a:tab pos="342900" algn="l"/>
                <a:tab pos="457200" algn="l"/>
              </a:tabLst>
            </a:pPr>
            <a:r>
              <a:rPr lang="en-US" altLang="en-US" sz="4000" dirty="0"/>
              <a:t>Largest Language Needs for Census Regions</a:t>
            </a:r>
            <a:endParaRPr lang="en-US" sz="4000" dirty="0"/>
          </a:p>
        </p:txBody>
      </p:sp>
      <p:sp>
        <p:nvSpPr>
          <p:cNvPr id="7" name="Slide Number Placeholder 6"/>
          <p:cNvSpPr>
            <a:spLocks noGrp="1"/>
          </p:cNvSpPr>
          <p:nvPr>
            <p:ph type="sldNum" sz="quarter" idx="4294967295"/>
          </p:nvPr>
        </p:nvSpPr>
        <p:spPr/>
        <p:txBody>
          <a:bodyPr/>
          <a:lstStyle/>
          <a:p>
            <a:fld id="{2BEE099A-8562-47CA-944D-F82EDDAC5192}" type="slidenum">
              <a:rPr lang="en-US" smtClean="0"/>
              <a:pPr/>
              <a:t>22</a:t>
            </a:fld>
            <a:endParaRPr lang="en-US" dirty="0"/>
          </a:p>
        </p:txBody>
      </p:sp>
      <p:sp>
        <p:nvSpPr>
          <p:cNvPr id="10" name="TextBox 9"/>
          <p:cNvSpPr txBox="1"/>
          <p:nvPr/>
        </p:nvSpPr>
        <p:spPr>
          <a:xfrm>
            <a:off x="324526" y="1122461"/>
            <a:ext cx="11681943" cy="600164"/>
          </a:xfrm>
          <a:prstGeom prst="rect">
            <a:avLst/>
          </a:prstGeom>
          <a:noFill/>
        </p:spPr>
        <p:txBody>
          <a:bodyPr wrap="square" rtlCol="0">
            <a:spAutoFit/>
          </a:bodyPr>
          <a:lstStyle/>
          <a:p>
            <a:pPr lvl="0" eaLnBrk="0" fontAlgn="base" hangingPunct="0">
              <a:spcBef>
                <a:spcPct val="0"/>
              </a:spcBef>
              <a:spcAft>
                <a:spcPct val="0"/>
              </a:spcAft>
              <a:tabLst>
                <a:tab pos="342900" algn="l"/>
                <a:tab pos="457200" algn="l"/>
              </a:tabLst>
            </a:pPr>
            <a:r>
              <a:rPr lang="en-US" altLang="en-US" sz="1500" i="1" dirty="0">
                <a:latin typeface="+mj-lt"/>
                <a:ea typeface="Calibri" panose="020F0502020204030204" pitchFamily="34" charset="0"/>
                <a:cs typeface="Arial" panose="020B0604020202020204" pitchFamily="34" charset="0"/>
              </a:rPr>
              <a:t>Based on languages spoken by 1,000 or more limited-English-speaking households (2016 ACS 5-year estimates)</a:t>
            </a:r>
            <a:endParaRPr lang="en-US" altLang="en-US" sz="1500" dirty="0">
              <a:latin typeface="+mj-lt"/>
            </a:endParaRPr>
          </a:p>
          <a:p>
            <a:endParaRPr lang="en-US" dirty="0"/>
          </a:p>
        </p:txBody>
      </p:sp>
      <p:graphicFrame>
        <p:nvGraphicFramePr>
          <p:cNvPr id="4" name="Content Placeholder 3"/>
          <p:cNvGraphicFramePr>
            <a:graphicFrameLocks noGrp="1"/>
          </p:cNvGraphicFramePr>
          <p:nvPr>
            <p:ph sz="half" idx="1"/>
          </p:nvPr>
        </p:nvGraphicFramePr>
        <p:xfrm>
          <a:off x="728990" y="1591509"/>
          <a:ext cx="10323325" cy="3939389"/>
        </p:xfrm>
        <a:graphic>
          <a:graphicData uri="http://schemas.openxmlformats.org/drawingml/2006/table">
            <a:tbl>
              <a:tblPr firstRow="1" firstCol="1" bandRow="1">
                <a:tableStyleId>{5C22544A-7EE6-4342-B048-85BDC9FD1C3A}</a:tableStyleId>
              </a:tblPr>
              <a:tblGrid>
                <a:gridCol w="354110">
                  <a:extLst>
                    <a:ext uri="{9D8B030D-6E8A-4147-A177-3AD203B41FA5}">
                      <a16:colId xmlns:a16="http://schemas.microsoft.com/office/drawing/2014/main" val="2496743889"/>
                    </a:ext>
                  </a:extLst>
                </a:gridCol>
                <a:gridCol w="1570648">
                  <a:extLst>
                    <a:ext uri="{9D8B030D-6E8A-4147-A177-3AD203B41FA5}">
                      <a16:colId xmlns:a16="http://schemas.microsoft.com/office/drawing/2014/main" val="253931410"/>
                    </a:ext>
                  </a:extLst>
                </a:gridCol>
                <a:gridCol w="1351722">
                  <a:extLst>
                    <a:ext uri="{9D8B030D-6E8A-4147-A177-3AD203B41FA5}">
                      <a16:colId xmlns:a16="http://schemas.microsoft.com/office/drawing/2014/main" val="30514829"/>
                    </a:ext>
                  </a:extLst>
                </a:gridCol>
                <a:gridCol w="1570383">
                  <a:extLst>
                    <a:ext uri="{9D8B030D-6E8A-4147-A177-3AD203B41FA5}">
                      <a16:colId xmlns:a16="http://schemas.microsoft.com/office/drawing/2014/main" val="1776638862"/>
                    </a:ext>
                  </a:extLst>
                </a:gridCol>
                <a:gridCol w="2136389">
                  <a:extLst>
                    <a:ext uri="{9D8B030D-6E8A-4147-A177-3AD203B41FA5}">
                      <a16:colId xmlns:a16="http://schemas.microsoft.com/office/drawing/2014/main" val="3011677572"/>
                    </a:ext>
                  </a:extLst>
                </a:gridCol>
                <a:gridCol w="1708484">
                  <a:extLst>
                    <a:ext uri="{9D8B030D-6E8A-4147-A177-3AD203B41FA5}">
                      <a16:colId xmlns:a16="http://schemas.microsoft.com/office/drawing/2014/main" val="3305846207"/>
                    </a:ext>
                  </a:extLst>
                </a:gridCol>
                <a:gridCol w="1631589">
                  <a:extLst>
                    <a:ext uri="{9D8B030D-6E8A-4147-A177-3AD203B41FA5}">
                      <a16:colId xmlns:a16="http://schemas.microsoft.com/office/drawing/2014/main" val="1189635912"/>
                    </a:ext>
                  </a:extLst>
                </a:gridCol>
              </a:tblGrid>
              <a:tr h="340487">
                <a:tc>
                  <a:txBody>
                    <a:bodyPr/>
                    <a:lstStyle/>
                    <a:p>
                      <a:pPr algn="l">
                        <a:lnSpc>
                          <a:spcPct val="107000"/>
                        </a:lnSpc>
                      </a:pPr>
                      <a:endParaRPr lang="en-US" sz="1400" b="0" dirty="0">
                        <a:solidFill>
                          <a:srgbClr val="002060"/>
                        </a:solidFill>
                        <a:effectLst/>
                        <a:latin typeface="+mj-lt"/>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tx2">
                        <a:lumMod val="25000"/>
                        <a:lumOff val="7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Atlanta</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tx2">
                        <a:lumMod val="25000"/>
                        <a:lumOff val="7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Chicago</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tx2">
                        <a:lumMod val="25000"/>
                        <a:lumOff val="7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Denver</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tx2">
                        <a:lumMod val="25000"/>
                        <a:lumOff val="7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Los Angeles*</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New York</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tx2">
                        <a:lumMod val="25000"/>
                        <a:lumOff val="7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Philadelphia</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551848374"/>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1</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Spanish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Spanish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Spanish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dirty="0">
                          <a:solidFill>
                            <a:srgbClr val="002060"/>
                          </a:solidFill>
                          <a:effectLst/>
                          <a:latin typeface="+mj-lt"/>
                        </a:rPr>
                        <a:t>Spanish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Spanish</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38498777"/>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2</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Haitian Creole</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Chinese </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Vietnamese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Chinese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a:solidFill>
                            <a:srgbClr val="002060"/>
                          </a:solidFill>
                          <a:effectLst/>
                          <a:latin typeface="+mj-lt"/>
                        </a:rPr>
                        <a:t>Chinese </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Chinese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939584876"/>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3</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Chinese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Polish</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Chinese</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Korean</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a:solidFill>
                            <a:srgbClr val="002060"/>
                          </a:solidFill>
                          <a:effectLst/>
                          <a:latin typeface="+mj-lt"/>
                        </a:rPr>
                        <a:t>Russian </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Korean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07071734"/>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4</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Vietnamese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Arabic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Korean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Vietnamese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a:solidFill>
                            <a:srgbClr val="002060"/>
                          </a:solidFill>
                          <a:effectLst/>
                          <a:latin typeface="+mj-lt"/>
                        </a:rPr>
                        <a:t>Portuguese </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Vietnamese</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952126323"/>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5</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French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Russian </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Arabic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Tagalog</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a:solidFill>
                            <a:srgbClr val="002060"/>
                          </a:solidFill>
                          <a:effectLst/>
                          <a:latin typeface="+mj-lt"/>
                        </a:rPr>
                        <a:t>Korean </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Russian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77535921"/>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6</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Korean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Korean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Navajo</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Russian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a:solidFill>
                            <a:srgbClr val="002060"/>
                          </a:solidFill>
                          <a:effectLst/>
                          <a:latin typeface="+mj-lt"/>
                        </a:rPr>
                        <a:t>Italian</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Arabic</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8673493"/>
                  </a:ext>
                </a:extLst>
              </a:tr>
              <a:tr h="348723">
                <a:tc>
                  <a:txBody>
                    <a:bodyPr/>
                    <a:lstStyle/>
                    <a:p>
                      <a:pPr marL="0" marR="0" algn="l">
                        <a:lnSpc>
                          <a:spcPct val="107000"/>
                        </a:lnSpc>
                        <a:spcBef>
                          <a:spcPts val="0"/>
                        </a:spcBef>
                        <a:spcAft>
                          <a:spcPts val="0"/>
                        </a:spcAft>
                      </a:pPr>
                      <a:r>
                        <a:rPr lang="en-US" sz="1400" b="0" dirty="0">
                          <a:solidFill>
                            <a:srgbClr val="002060"/>
                          </a:solidFill>
                          <a:effectLst/>
                          <a:latin typeface="+mj-lt"/>
                        </a:rPr>
                        <a:t> 7</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Portuguese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Vietnamese</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French</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Japanese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a:solidFill>
                            <a:srgbClr val="002060"/>
                          </a:solidFill>
                          <a:effectLst/>
                          <a:latin typeface="+mj-lt"/>
                        </a:rPr>
                        <a:t>Haitian Creole</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French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16148954"/>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8</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Russian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Somali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Russian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Armenian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dirty="0">
                          <a:solidFill>
                            <a:srgbClr val="002060"/>
                          </a:solidFill>
                          <a:effectLst/>
                          <a:latin typeface="+mj-lt"/>
                        </a:rPr>
                        <a:t>Polish</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German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50916745"/>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 9</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Arabic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German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German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Farsi</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dirty="0">
                          <a:solidFill>
                            <a:srgbClr val="002060"/>
                          </a:solidFill>
                          <a:effectLst/>
                          <a:latin typeface="+mj-lt"/>
                        </a:rPr>
                        <a:t>French</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Italian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55902564"/>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10</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German </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French</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Farsi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Arabic</a:t>
                      </a: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dirty="0">
                          <a:solidFill>
                            <a:srgbClr val="002060"/>
                          </a:solidFill>
                          <a:effectLst/>
                          <a:latin typeface="+mj-lt"/>
                        </a:rPr>
                        <a:t>Arabic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Japanese</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47089514"/>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11</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Italian</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Hmong</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Tagalog</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Khmer</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algn="l">
                        <a:lnSpc>
                          <a:spcPct val="107000"/>
                        </a:lnSpc>
                        <a:spcBef>
                          <a:spcPts val="0"/>
                        </a:spcBef>
                        <a:spcAft>
                          <a:spcPts val="0"/>
                        </a:spcAft>
                      </a:pPr>
                      <a:r>
                        <a:rPr lang="en-US" sz="1600" dirty="0">
                          <a:solidFill>
                            <a:srgbClr val="002060"/>
                          </a:solidFill>
                          <a:effectLst/>
                          <a:latin typeface="+mj-lt"/>
                        </a:rPr>
                        <a:t>Vietnamese</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Amharic</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27795129"/>
                  </a:ext>
                </a:extLst>
              </a:tr>
              <a:tr h="292925">
                <a:tc>
                  <a:txBody>
                    <a:bodyPr/>
                    <a:lstStyle/>
                    <a:p>
                      <a:pPr marL="0" marR="0" algn="l">
                        <a:lnSpc>
                          <a:spcPct val="107000"/>
                        </a:lnSpc>
                        <a:spcBef>
                          <a:spcPts val="0"/>
                        </a:spcBef>
                        <a:spcAft>
                          <a:spcPts val="0"/>
                        </a:spcAft>
                      </a:pPr>
                      <a:r>
                        <a:rPr lang="en-US" sz="1400" b="0" dirty="0">
                          <a:solidFill>
                            <a:srgbClr val="002060"/>
                          </a:solidFill>
                          <a:effectLst/>
                          <a:latin typeface="+mj-lt"/>
                        </a:rPr>
                        <a:t>12</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a:solidFill>
                            <a:srgbClr val="002060"/>
                          </a:solidFill>
                          <a:effectLst/>
                          <a:latin typeface="+mj-lt"/>
                        </a:rPr>
                        <a:t>Japanese</a:t>
                      </a:r>
                      <a:endParaRPr lang="en-US" sz="160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Japanese</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Hindi</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Punjabi</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accent1">
                        <a:lumMod val="20000"/>
                        <a:lumOff val="80000"/>
                      </a:schemeClr>
                    </a:solidFill>
                  </a:tcPr>
                </a:tc>
                <a:tc>
                  <a:txBody>
                    <a:bodyPr/>
                    <a:lstStyle/>
                    <a:p>
                      <a:pPr marL="0" marR="0" algn="l">
                        <a:lnSpc>
                          <a:spcPct val="107000"/>
                        </a:lnSpc>
                        <a:spcBef>
                          <a:spcPts val="0"/>
                        </a:spcBef>
                        <a:spcAft>
                          <a:spcPts val="0"/>
                        </a:spcAft>
                      </a:pPr>
                      <a:r>
                        <a:rPr lang="en-US" sz="1600" dirty="0">
                          <a:solidFill>
                            <a:srgbClr val="002060"/>
                          </a:solidFill>
                          <a:effectLst/>
                          <a:latin typeface="+mj-lt"/>
                        </a:rPr>
                        <a:t>Bengali</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8864" marR="28864"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517969664"/>
                  </a:ext>
                </a:extLst>
              </a:tr>
            </a:tbl>
          </a:graphicData>
        </a:graphic>
      </p:graphicFrame>
      <p:sp>
        <p:nvSpPr>
          <p:cNvPr id="8" name="TextBox 7"/>
          <p:cNvSpPr txBox="1"/>
          <p:nvPr/>
        </p:nvSpPr>
        <p:spPr>
          <a:xfrm>
            <a:off x="701584" y="5815221"/>
            <a:ext cx="9657401" cy="738664"/>
          </a:xfrm>
          <a:prstGeom prst="rect">
            <a:avLst/>
          </a:prstGeom>
          <a:noFill/>
        </p:spPr>
        <p:txBody>
          <a:bodyPr wrap="square" rtlCol="0">
            <a:spAutoFit/>
          </a:bodyPr>
          <a:lstStyle/>
          <a:p>
            <a:pPr lvl="0" eaLnBrk="0" fontAlgn="base" hangingPunct="0">
              <a:spcBef>
                <a:spcPct val="0"/>
              </a:spcBef>
              <a:spcAft>
                <a:spcPct val="0"/>
              </a:spcAft>
              <a:tabLst>
                <a:tab pos="342900" algn="l"/>
                <a:tab pos="457200" algn="l"/>
              </a:tabLst>
            </a:pPr>
            <a:r>
              <a:rPr lang="en-US" altLang="en-US" sz="1400" dirty="0">
                <a:latin typeface="+mj-lt"/>
                <a:ea typeface="Calibri" panose="020F0502020204030204" pitchFamily="34" charset="0"/>
                <a:cs typeface="Arial" panose="020B0604020202020204" pitchFamily="34" charset="0"/>
              </a:rPr>
              <a:t>* All listed languages will have video and print language guides. In addition, languages in   </a:t>
            </a:r>
          </a:p>
          <a:p>
            <a:pPr lvl="0" eaLnBrk="0" fontAlgn="base" hangingPunct="0">
              <a:spcBef>
                <a:spcPct val="0"/>
              </a:spcBef>
              <a:spcAft>
                <a:spcPct val="0"/>
              </a:spcAft>
              <a:tabLst>
                <a:tab pos="342900" algn="l"/>
                <a:tab pos="457200" algn="l"/>
              </a:tabLst>
            </a:pPr>
            <a:r>
              <a:rPr lang="en-US" altLang="en-US" sz="1400" dirty="0">
                <a:latin typeface="+mj-lt"/>
                <a:ea typeface="Calibri" panose="020F0502020204030204" pitchFamily="34" charset="0"/>
                <a:cs typeface="Arial" panose="020B0604020202020204" pitchFamily="34" charset="0"/>
              </a:rPr>
              <a:t>  bold are among the 12 non-English languages that will be supported through ISR and CQA.</a:t>
            </a:r>
            <a:r>
              <a:rPr lang="en-US" altLang="en-US" sz="1400" dirty="0">
                <a:latin typeface="+mj-lt"/>
              </a:rPr>
              <a:t> </a:t>
            </a:r>
          </a:p>
          <a:p>
            <a:endParaRPr lang="en-US" sz="1400" dirty="0"/>
          </a:p>
        </p:txBody>
      </p:sp>
    </p:spTree>
    <p:extLst>
      <p:ext uri="{BB962C8B-B14F-4D97-AF65-F5344CB8AC3E}">
        <p14:creationId xmlns:p14="http://schemas.microsoft.com/office/powerpoint/2010/main" val="2107152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469" y="310803"/>
            <a:ext cx="11870531" cy="811658"/>
          </a:xfrm>
        </p:spPr>
        <p:txBody>
          <a:bodyPr/>
          <a:lstStyle/>
          <a:p>
            <a:pPr lvl="0" eaLnBrk="0" fontAlgn="base" hangingPunct="0">
              <a:lnSpc>
                <a:spcPct val="100000"/>
              </a:lnSpc>
              <a:spcAft>
                <a:spcPct val="0"/>
              </a:spcAft>
              <a:tabLst>
                <a:tab pos="342900" algn="l"/>
                <a:tab pos="457200" algn="l"/>
              </a:tabLst>
            </a:pPr>
            <a:r>
              <a:rPr lang="en-US" altLang="en-US" sz="4000" dirty="0"/>
              <a:t>Largest Language Needs for LA Region</a:t>
            </a:r>
            <a:endParaRPr lang="en-US" sz="4000" dirty="0"/>
          </a:p>
        </p:txBody>
      </p:sp>
      <p:graphicFrame>
        <p:nvGraphicFramePr>
          <p:cNvPr id="8" name="Content Placeholder 7"/>
          <p:cNvGraphicFramePr>
            <a:graphicFrameLocks noGrp="1"/>
          </p:cNvGraphicFramePr>
          <p:nvPr>
            <p:ph sz="half" idx="1"/>
          </p:nvPr>
        </p:nvGraphicFramePr>
        <p:xfrm>
          <a:off x="516837" y="1840986"/>
          <a:ext cx="10962857" cy="3254947"/>
        </p:xfrm>
        <a:graphic>
          <a:graphicData uri="http://schemas.openxmlformats.org/drawingml/2006/table">
            <a:tbl>
              <a:tblPr firstRow="1" firstCol="1" bandRow="1">
                <a:tableStyleId>{5C22544A-7EE6-4342-B048-85BDC9FD1C3A}</a:tableStyleId>
              </a:tblPr>
              <a:tblGrid>
                <a:gridCol w="366754">
                  <a:extLst>
                    <a:ext uri="{9D8B030D-6E8A-4147-A177-3AD203B41FA5}">
                      <a16:colId xmlns:a16="http://schemas.microsoft.com/office/drawing/2014/main" val="926936191"/>
                    </a:ext>
                  </a:extLst>
                </a:gridCol>
                <a:gridCol w="1513729">
                  <a:extLst>
                    <a:ext uri="{9D8B030D-6E8A-4147-A177-3AD203B41FA5}">
                      <a16:colId xmlns:a16="http://schemas.microsoft.com/office/drawing/2014/main" val="2721277881"/>
                    </a:ext>
                  </a:extLst>
                </a:gridCol>
                <a:gridCol w="1717480">
                  <a:extLst>
                    <a:ext uri="{9D8B030D-6E8A-4147-A177-3AD203B41FA5}">
                      <a16:colId xmlns:a16="http://schemas.microsoft.com/office/drawing/2014/main" val="27101917"/>
                    </a:ext>
                  </a:extLst>
                </a:gridCol>
                <a:gridCol w="1455821">
                  <a:extLst>
                    <a:ext uri="{9D8B030D-6E8A-4147-A177-3AD203B41FA5}">
                      <a16:colId xmlns:a16="http://schemas.microsoft.com/office/drawing/2014/main" val="1280907659"/>
                    </a:ext>
                  </a:extLst>
                </a:gridCol>
                <a:gridCol w="1367886">
                  <a:extLst>
                    <a:ext uri="{9D8B030D-6E8A-4147-A177-3AD203B41FA5}">
                      <a16:colId xmlns:a16="http://schemas.microsoft.com/office/drawing/2014/main" val="878557762"/>
                    </a:ext>
                  </a:extLst>
                </a:gridCol>
                <a:gridCol w="1513729">
                  <a:extLst>
                    <a:ext uri="{9D8B030D-6E8A-4147-A177-3AD203B41FA5}">
                      <a16:colId xmlns:a16="http://schemas.microsoft.com/office/drawing/2014/main" val="4045815622"/>
                    </a:ext>
                  </a:extLst>
                </a:gridCol>
                <a:gridCol w="1513729">
                  <a:extLst>
                    <a:ext uri="{9D8B030D-6E8A-4147-A177-3AD203B41FA5}">
                      <a16:colId xmlns:a16="http://schemas.microsoft.com/office/drawing/2014/main" val="3570189987"/>
                    </a:ext>
                  </a:extLst>
                </a:gridCol>
                <a:gridCol w="1513729">
                  <a:extLst>
                    <a:ext uri="{9D8B030D-6E8A-4147-A177-3AD203B41FA5}">
                      <a16:colId xmlns:a16="http://schemas.microsoft.com/office/drawing/2014/main" val="735177293"/>
                    </a:ext>
                  </a:extLst>
                </a:gridCol>
              </a:tblGrid>
              <a:tr h="172533">
                <a:tc>
                  <a:txBody>
                    <a:bodyPr/>
                    <a:lstStyle/>
                    <a:p>
                      <a:pPr algn="l">
                        <a:lnSpc>
                          <a:spcPct val="107000"/>
                        </a:lnSpc>
                      </a:pPr>
                      <a:endParaRPr lang="en-US" sz="400" dirty="0">
                        <a:solidFill>
                          <a:srgbClr val="002060"/>
                        </a:solidFill>
                        <a:effectLst/>
                        <a:latin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Alaska</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California</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Hawaii</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Idaho</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Nevada</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Oregon</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800" dirty="0">
                          <a:solidFill>
                            <a:srgbClr val="002060"/>
                          </a:solidFill>
                          <a:effectLst/>
                          <a:latin typeface="+mj-lt"/>
                        </a:rPr>
                        <a:t>Washington</a:t>
                      </a:r>
                    </a:p>
                    <a:p>
                      <a:pPr marL="0" marR="0" algn="l">
                        <a:lnSpc>
                          <a:spcPct val="107000"/>
                        </a:lnSpc>
                        <a:spcBef>
                          <a:spcPts val="0"/>
                        </a:spcBef>
                        <a:spcAft>
                          <a:spcPts val="0"/>
                        </a:spcAft>
                      </a:pPr>
                      <a:endParaRPr lang="en-US" sz="5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B w="1905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7807150"/>
                  </a:ext>
                </a:extLst>
              </a:tr>
              <a:tr h="158897">
                <a:tc>
                  <a:txBody>
                    <a:bodyPr/>
                    <a:lstStyle/>
                    <a:p>
                      <a:pPr marL="0" marR="0" algn="l">
                        <a:lnSpc>
                          <a:spcPct val="107000"/>
                        </a:lnSpc>
                        <a:spcBef>
                          <a:spcPts val="0"/>
                        </a:spcBef>
                        <a:spcAft>
                          <a:spcPts val="0"/>
                        </a:spcAft>
                      </a:pPr>
                      <a:r>
                        <a:rPr lang="en-US" sz="1400" b="0" dirty="0">
                          <a:solidFill>
                            <a:srgbClr val="002060"/>
                          </a:solidFill>
                          <a:effectLst/>
                        </a:rPr>
                        <a:t> 1</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Japanese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190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00552165"/>
                  </a:ext>
                </a:extLst>
              </a:tr>
              <a:tr h="158897">
                <a:tc>
                  <a:txBody>
                    <a:bodyPr/>
                    <a:lstStyle/>
                    <a:p>
                      <a:pPr marL="0" marR="0" algn="l">
                        <a:lnSpc>
                          <a:spcPct val="107000"/>
                        </a:lnSpc>
                        <a:spcBef>
                          <a:spcPts val="0"/>
                        </a:spcBef>
                        <a:spcAft>
                          <a:spcPts val="0"/>
                        </a:spcAft>
                      </a:pPr>
                      <a:r>
                        <a:rPr lang="en-US" sz="1400" b="0" dirty="0">
                          <a:solidFill>
                            <a:srgbClr val="002060"/>
                          </a:solidFill>
                          <a:effectLst/>
                        </a:rPr>
                        <a:t> 2</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Chinese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Chinese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Chinese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Vietnamese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Chinese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241017708"/>
                  </a:ext>
                </a:extLst>
              </a:tr>
              <a:tr h="175593">
                <a:tc>
                  <a:txBody>
                    <a:bodyPr/>
                    <a:lstStyle/>
                    <a:p>
                      <a:pPr marL="0" marR="0" algn="l">
                        <a:lnSpc>
                          <a:spcPct val="107000"/>
                        </a:lnSpc>
                        <a:spcBef>
                          <a:spcPts val="0"/>
                        </a:spcBef>
                        <a:spcAft>
                          <a:spcPts val="0"/>
                        </a:spcAft>
                      </a:pPr>
                      <a:r>
                        <a:rPr lang="en-US" sz="1400" b="0" dirty="0">
                          <a:solidFill>
                            <a:srgbClr val="002060"/>
                          </a:solidFill>
                          <a:effectLst/>
                        </a:rPr>
                        <a:t> 3</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Korean</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Tagalog</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a:solidFill>
                            <a:srgbClr val="002060"/>
                          </a:solidFill>
                          <a:effectLst/>
                          <a:latin typeface="+mj-lt"/>
                        </a:rPr>
                        <a:t> </a:t>
                      </a:r>
                      <a:endParaRPr lang="en-US" sz="1600" b="1">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Tagalog</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Chinese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Vietnamese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67554424"/>
                  </a:ext>
                </a:extLst>
              </a:tr>
              <a:tr h="158897">
                <a:tc>
                  <a:txBody>
                    <a:bodyPr/>
                    <a:lstStyle/>
                    <a:p>
                      <a:pPr marL="0" marR="0" algn="l">
                        <a:lnSpc>
                          <a:spcPct val="107000"/>
                        </a:lnSpc>
                        <a:spcBef>
                          <a:spcPts val="0"/>
                        </a:spcBef>
                        <a:spcAft>
                          <a:spcPts val="0"/>
                        </a:spcAft>
                      </a:pPr>
                      <a:r>
                        <a:rPr lang="en-US" sz="1400" b="0" dirty="0">
                          <a:solidFill>
                            <a:srgbClr val="002060"/>
                          </a:solidFill>
                          <a:effectLst/>
                        </a:rPr>
                        <a:t> 4</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Vietnamese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Korean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a:solidFill>
                            <a:srgbClr val="002060"/>
                          </a:solidFill>
                          <a:effectLst/>
                          <a:latin typeface="+mj-lt"/>
                        </a:rPr>
                        <a:t> </a:t>
                      </a:r>
                      <a:endParaRPr lang="en-US" sz="1600" b="1">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a:solidFill>
                            <a:srgbClr val="002060"/>
                          </a:solidFill>
                          <a:effectLst/>
                          <a:latin typeface="+mj-lt"/>
                        </a:rPr>
                        <a:t>Korean </a:t>
                      </a:r>
                      <a:endParaRPr lang="en-US" sz="1600" b="1">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Russian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Korean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18038261"/>
                  </a:ext>
                </a:extLst>
              </a:tr>
              <a:tr h="158897">
                <a:tc>
                  <a:txBody>
                    <a:bodyPr/>
                    <a:lstStyle/>
                    <a:p>
                      <a:pPr marL="0" marR="0" algn="l">
                        <a:lnSpc>
                          <a:spcPct val="107000"/>
                        </a:lnSpc>
                        <a:spcBef>
                          <a:spcPts val="0"/>
                        </a:spcBef>
                        <a:spcAft>
                          <a:spcPts val="0"/>
                        </a:spcAft>
                      </a:pPr>
                      <a:r>
                        <a:rPr lang="en-US" sz="1400" b="0" dirty="0">
                          <a:solidFill>
                            <a:srgbClr val="002060"/>
                          </a:solidFill>
                          <a:effectLst/>
                        </a:rPr>
                        <a:t> 5</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a:solidFill>
                            <a:srgbClr val="002060"/>
                          </a:solidFill>
                          <a:effectLst/>
                          <a:latin typeface="+mj-lt"/>
                        </a:rPr>
                        <a:t> </a:t>
                      </a:r>
                      <a:endParaRPr lang="en-US" sz="1600" b="1">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Tagalog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Ilocano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Amharic</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Korean</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Russian</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26823493"/>
                  </a:ext>
                </a:extLst>
              </a:tr>
              <a:tr h="158897">
                <a:tc>
                  <a:txBody>
                    <a:bodyPr/>
                    <a:lstStyle/>
                    <a:p>
                      <a:pPr marL="0" marR="0" algn="l">
                        <a:lnSpc>
                          <a:spcPct val="107000"/>
                        </a:lnSpc>
                        <a:spcBef>
                          <a:spcPts val="0"/>
                        </a:spcBef>
                        <a:spcAft>
                          <a:spcPts val="0"/>
                        </a:spcAft>
                      </a:pPr>
                      <a:r>
                        <a:rPr lang="en-US" sz="1400" b="0" dirty="0">
                          <a:solidFill>
                            <a:srgbClr val="002060"/>
                          </a:solidFill>
                          <a:effectLst/>
                        </a:rPr>
                        <a:t> 6</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Armenian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Vietnamese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Ukrainian</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84928448"/>
                  </a:ext>
                </a:extLst>
              </a:tr>
              <a:tr h="158897">
                <a:tc>
                  <a:txBody>
                    <a:bodyPr/>
                    <a:lstStyle/>
                    <a:p>
                      <a:pPr marL="0" marR="0" algn="l">
                        <a:lnSpc>
                          <a:spcPct val="107000"/>
                        </a:lnSpc>
                        <a:spcBef>
                          <a:spcPts val="0"/>
                        </a:spcBef>
                        <a:spcAft>
                          <a:spcPts val="0"/>
                        </a:spcAft>
                      </a:pPr>
                      <a:r>
                        <a:rPr lang="en-US" sz="1400" b="0" dirty="0">
                          <a:solidFill>
                            <a:srgbClr val="002060"/>
                          </a:solidFill>
                          <a:effectLst/>
                        </a:rPr>
                        <a:t> 7</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Russian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Japanese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02151342"/>
                  </a:ext>
                </a:extLst>
              </a:tr>
              <a:tr h="158897">
                <a:tc>
                  <a:txBody>
                    <a:bodyPr/>
                    <a:lstStyle/>
                    <a:p>
                      <a:pPr marL="0" marR="0" algn="l">
                        <a:lnSpc>
                          <a:spcPct val="107000"/>
                        </a:lnSpc>
                        <a:spcBef>
                          <a:spcPts val="0"/>
                        </a:spcBef>
                        <a:spcAft>
                          <a:spcPts val="0"/>
                        </a:spcAft>
                      </a:pPr>
                      <a:r>
                        <a:rPr lang="en-US" sz="1400" b="0" dirty="0">
                          <a:solidFill>
                            <a:srgbClr val="002060"/>
                          </a:solidFill>
                          <a:effectLst/>
                        </a:rPr>
                        <a:t> 8</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Japanese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Tagalog</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60707871"/>
                  </a:ext>
                </a:extLst>
              </a:tr>
              <a:tr h="158897">
                <a:tc>
                  <a:txBody>
                    <a:bodyPr/>
                    <a:lstStyle/>
                    <a:p>
                      <a:pPr marL="0" marR="0" algn="l">
                        <a:lnSpc>
                          <a:spcPct val="107000"/>
                        </a:lnSpc>
                        <a:spcBef>
                          <a:spcPts val="0"/>
                        </a:spcBef>
                        <a:spcAft>
                          <a:spcPts val="0"/>
                        </a:spcAft>
                      </a:pPr>
                      <a:r>
                        <a:rPr lang="en-US" sz="1400" b="0" dirty="0">
                          <a:solidFill>
                            <a:srgbClr val="002060"/>
                          </a:solidFill>
                          <a:effectLst/>
                        </a:rPr>
                        <a:t> 9</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Farsi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Amharic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47834807"/>
                  </a:ext>
                </a:extLst>
              </a:tr>
              <a:tr h="158897">
                <a:tc>
                  <a:txBody>
                    <a:bodyPr/>
                    <a:lstStyle/>
                    <a:p>
                      <a:pPr marL="0" marR="0" algn="l">
                        <a:lnSpc>
                          <a:spcPct val="107000"/>
                        </a:lnSpc>
                        <a:spcBef>
                          <a:spcPts val="0"/>
                        </a:spcBef>
                        <a:spcAft>
                          <a:spcPts val="0"/>
                        </a:spcAft>
                      </a:pPr>
                      <a:r>
                        <a:rPr lang="en-US" sz="1400" b="0" dirty="0">
                          <a:solidFill>
                            <a:srgbClr val="002060"/>
                          </a:solidFill>
                          <a:effectLst/>
                        </a:rPr>
                        <a:t>10</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Arabic</a:t>
                      </a: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Arabic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03344055"/>
                  </a:ext>
                </a:extLst>
              </a:tr>
              <a:tr h="158897">
                <a:tc>
                  <a:txBody>
                    <a:bodyPr/>
                    <a:lstStyle/>
                    <a:p>
                      <a:pPr marL="0" marR="0" algn="l">
                        <a:lnSpc>
                          <a:spcPct val="107000"/>
                        </a:lnSpc>
                        <a:spcBef>
                          <a:spcPts val="0"/>
                        </a:spcBef>
                        <a:spcAft>
                          <a:spcPts val="0"/>
                        </a:spcAft>
                      </a:pPr>
                      <a:r>
                        <a:rPr lang="en-US" sz="1400" b="0" dirty="0">
                          <a:solidFill>
                            <a:srgbClr val="002060"/>
                          </a:solidFill>
                          <a:effectLst/>
                        </a:rPr>
                        <a:t>11</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 </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a:solidFill>
                            <a:srgbClr val="002060"/>
                          </a:solidFill>
                          <a:effectLst/>
                          <a:latin typeface="+mj-lt"/>
                        </a:rPr>
                        <a:t>Punjabi</a:t>
                      </a:r>
                      <a:endParaRPr lang="en-US" sz="160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Somali</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904283351"/>
                  </a:ext>
                </a:extLst>
              </a:tr>
              <a:tr h="158897">
                <a:tc>
                  <a:txBody>
                    <a:bodyPr/>
                    <a:lstStyle/>
                    <a:p>
                      <a:pPr marL="0" marR="0" algn="l">
                        <a:lnSpc>
                          <a:spcPct val="107000"/>
                        </a:lnSpc>
                        <a:spcBef>
                          <a:spcPts val="0"/>
                        </a:spcBef>
                        <a:spcAft>
                          <a:spcPts val="0"/>
                        </a:spcAft>
                      </a:pPr>
                      <a:r>
                        <a:rPr lang="en-US" sz="1400" b="0" dirty="0">
                          <a:solidFill>
                            <a:srgbClr val="002060"/>
                          </a:solidFill>
                          <a:effectLst/>
                        </a:rPr>
                        <a:t>12</a:t>
                      </a:r>
                      <a:endParaRPr lang="en-US" sz="1400" b="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26596" marR="26596"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Portuguese</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 </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noFill/>
                  </a:tcPr>
                </a:tc>
                <a:tc>
                  <a:txBody>
                    <a:bodyPr/>
                    <a:lstStyle/>
                    <a:p>
                      <a:pPr marL="0" marR="0" algn="l">
                        <a:lnSpc>
                          <a:spcPct val="107000"/>
                        </a:lnSpc>
                        <a:spcBef>
                          <a:spcPts val="0"/>
                        </a:spcBef>
                        <a:spcAft>
                          <a:spcPts val="0"/>
                        </a:spcAft>
                      </a:pPr>
                      <a:r>
                        <a:rPr lang="en-US" sz="1600" dirty="0">
                          <a:solidFill>
                            <a:srgbClr val="002060"/>
                          </a:solidFill>
                          <a:effectLst/>
                          <a:latin typeface="+mj-lt"/>
                        </a:rPr>
                        <a:t>Khmer</a:t>
                      </a:r>
                      <a:endParaRPr lang="en-US" sz="1600" dirty="0">
                        <a:solidFill>
                          <a:srgbClr val="002060"/>
                        </a:solidFill>
                        <a:effectLst/>
                        <a:latin typeface="+mj-lt"/>
                        <a:ea typeface="Calibri" panose="020F0502020204030204" pitchFamily="34" charset="0"/>
                        <a:cs typeface="Arial" panose="020B0604020202020204" pitchFamily="34" charset="0"/>
                      </a:endParaRPr>
                    </a:p>
                  </a:txBody>
                  <a:tcPr marL="26596" marR="26596" marT="0" marB="0" anchor="b">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564455537"/>
                  </a:ext>
                </a:extLst>
              </a:tr>
            </a:tbl>
          </a:graphicData>
        </a:graphic>
      </p:graphicFrame>
      <p:sp>
        <p:nvSpPr>
          <p:cNvPr id="7" name="Slide Number Placeholder 6"/>
          <p:cNvSpPr>
            <a:spLocks noGrp="1"/>
          </p:cNvSpPr>
          <p:nvPr>
            <p:ph type="sldNum" sz="quarter" idx="4294967295"/>
          </p:nvPr>
        </p:nvSpPr>
        <p:spPr/>
        <p:txBody>
          <a:bodyPr/>
          <a:lstStyle/>
          <a:p>
            <a:fld id="{2BEE099A-8562-47CA-944D-F82EDDAC5192}" type="slidenum">
              <a:rPr lang="en-US" smtClean="0"/>
              <a:pPr/>
              <a:t>23</a:t>
            </a:fld>
            <a:endParaRPr lang="en-US" dirty="0"/>
          </a:p>
        </p:txBody>
      </p:sp>
      <p:sp>
        <p:nvSpPr>
          <p:cNvPr id="10" name="TextBox 9"/>
          <p:cNvSpPr txBox="1"/>
          <p:nvPr/>
        </p:nvSpPr>
        <p:spPr>
          <a:xfrm>
            <a:off x="324526" y="1122461"/>
            <a:ext cx="11681943" cy="600164"/>
          </a:xfrm>
          <a:prstGeom prst="rect">
            <a:avLst/>
          </a:prstGeom>
          <a:noFill/>
        </p:spPr>
        <p:txBody>
          <a:bodyPr wrap="square" rtlCol="0">
            <a:spAutoFit/>
          </a:bodyPr>
          <a:lstStyle/>
          <a:p>
            <a:pPr lvl="0" eaLnBrk="0" fontAlgn="base" hangingPunct="0">
              <a:spcBef>
                <a:spcPct val="0"/>
              </a:spcBef>
              <a:spcAft>
                <a:spcPct val="0"/>
              </a:spcAft>
              <a:tabLst>
                <a:tab pos="342900" algn="l"/>
                <a:tab pos="457200" algn="l"/>
              </a:tabLst>
            </a:pPr>
            <a:r>
              <a:rPr lang="en-US" altLang="en-US" sz="1500" i="1" dirty="0">
                <a:latin typeface="+mj-lt"/>
                <a:ea typeface="Calibri" panose="020F0502020204030204" pitchFamily="34" charset="0"/>
                <a:cs typeface="Arial" panose="020B0604020202020204" pitchFamily="34" charset="0"/>
              </a:rPr>
              <a:t>Based on languages spoken by 1,000 or more limited-English-speaking households (2016 ACS 5-year estimates)</a:t>
            </a:r>
            <a:endParaRPr lang="en-US" altLang="en-US" sz="1500" dirty="0">
              <a:latin typeface="+mj-lt"/>
            </a:endParaRPr>
          </a:p>
          <a:p>
            <a:endParaRPr lang="en-US" dirty="0"/>
          </a:p>
        </p:txBody>
      </p:sp>
      <p:sp>
        <p:nvSpPr>
          <p:cNvPr id="9" name="TextBox 8"/>
          <p:cNvSpPr txBox="1"/>
          <p:nvPr/>
        </p:nvSpPr>
        <p:spPr>
          <a:xfrm>
            <a:off x="921389" y="5835293"/>
            <a:ext cx="9852769" cy="800219"/>
          </a:xfrm>
          <a:prstGeom prst="rect">
            <a:avLst/>
          </a:prstGeom>
          <a:noFill/>
        </p:spPr>
        <p:txBody>
          <a:bodyPr wrap="square" rtlCol="0">
            <a:spAutoFit/>
          </a:bodyPr>
          <a:lstStyle/>
          <a:p>
            <a:pPr lvl="0" eaLnBrk="0" fontAlgn="base" hangingPunct="0">
              <a:spcBef>
                <a:spcPct val="0"/>
              </a:spcBef>
              <a:spcAft>
                <a:spcPct val="0"/>
              </a:spcAft>
              <a:tabLst>
                <a:tab pos="342900" algn="l"/>
                <a:tab pos="457200" algn="l"/>
              </a:tabLst>
            </a:pPr>
            <a:r>
              <a:rPr lang="en-US" altLang="en-US" sz="1400" dirty="0">
                <a:latin typeface="+mj-lt"/>
                <a:ea typeface="Calibri" panose="020F0502020204030204" pitchFamily="34" charset="0"/>
                <a:cs typeface="Arial" panose="020B0604020202020204" pitchFamily="34" charset="0"/>
              </a:rPr>
              <a:t>All the listed languages will have video and print language guides. In addition, languages  </a:t>
            </a:r>
          </a:p>
          <a:p>
            <a:pPr lvl="0" eaLnBrk="0" fontAlgn="base" hangingPunct="0">
              <a:spcBef>
                <a:spcPct val="0"/>
              </a:spcBef>
              <a:spcAft>
                <a:spcPct val="0"/>
              </a:spcAft>
              <a:tabLst>
                <a:tab pos="342900" algn="l"/>
                <a:tab pos="457200" algn="l"/>
              </a:tabLst>
            </a:pPr>
            <a:r>
              <a:rPr lang="en-US" altLang="en-US" sz="1400" dirty="0">
                <a:latin typeface="+mj-lt"/>
                <a:ea typeface="Calibri" panose="020F0502020204030204" pitchFamily="34" charset="0"/>
                <a:cs typeface="Arial" panose="020B0604020202020204" pitchFamily="34" charset="0"/>
              </a:rPr>
              <a:t>in bold will be among the 12 non-English languages being supported through ISR and CQA.</a:t>
            </a:r>
            <a:r>
              <a:rPr lang="en-US" altLang="en-US" sz="1400" dirty="0">
                <a:latin typeface="+mj-lt"/>
              </a:rPr>
              <a:t> </a:t>
            </a:r>
          </a:p>
          <a:p>
            <a:endParaRPr lang="en-US" dirty="0"/>
          </a:p>
        </p:txBody>
      </p:sp>
    </p:spTree>
    <p:extLst>
      <p:ext uri="{BB962C8B-B14F-4D97-AF65-F5344CB8AC3E}">
        <p14:creationId xmlns:p14="http://schemas.microsoft.com/office/powerpoint/2010/main" val="299388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469" y="142973"/>
            <a:ext cx="11870531" cy="811658"/>
          </a:xfrm>
        </p:spPr>
        <p:txBody>
          <a:bodyPr/>
          <a:lstStyle/>
          <a:p>
            <a:pPr lvl="0" eaLnBrk="0" fontAlgn="base" hangingPunct="0">
              <a:lnSpc>
                <a:spcPct val="100000"/>
              </a:lnSpc>
              <a:spcAft>
                <a:spcPct val="0"/>
              </a:spcAft>
              <a:tabLst>
                <a:tab pos="342900" algn="l"/>
                <a:tab pos="457200" algn="l"/>
              </a:tabLst>
            </a:pPr>
            <a:r>
              <a:rPr lang="en-US" altLang="en-US" sz="4000" dirty="0"/>
              <a:t>Largest Language Needs for California</a:t>
            </a:r>
            <a:endParaRPr lang="en-US" sz="4000" dirty="0"/>
          </a:p>
        </p:txBody>
      </p:sp>
      <p:sp>
        <p:nvSpPr>
          <p:cNvPr id="7" name="Slide Number Placeholder 6"/>
          <p:cNvSpPr>
            <a:spLocks noGrp="1"/>
          </p:cNvSpPr>
          <p:nvPr>
            <p:ph type="sldNum" sz="quarter" idx="4294967295"/>
          </p:nvPr>
        </p:nvSpPr>
        <p:spPr/>
        <p:txBody>
          <a:bodyPr/>
          <a:lstStyle/>
          <a:p>
            <a:fld id="{2BEE099A-8562-47CA-944D-F82EDDAC5192}" type="slidenum">
              <a:rPr lang="en-US" smtClean="0"/>
              <a:pPr/>
              <a:t>24</a:t>
            </a:fld>
            <a:endParaRPr lang="en-US" dirty="0"/>
          </a:p>
        </p:txBody>
      </p:sp>
      <p:sp>
        <p:nvSpPr>
          <p:cNvPr id="10" name="TextBox 9"/>
          <p:cNvSpPr txBox="1"/>
          <p:nvPr/>
        </p:nvSpPr>
        <p:spPr>
          <a:xfrm>
            <a:off x="321469" y="1296803"/>
            <a:ext cx="11681943" cy="323165"/>
          </a:xfrm>
          <a:prstGeom prst="rect">
            <a:avLst/>
          </a:prstGeom>
          <a:noFill/>
        </p:spPr>
        <p:txBody>
          <a:bodyPr wrap="square" rtlCol="0">
            <a:spAutoFit/>
          </a:bodyPr>
          <a:lstStyle/>
          <a:p>
            <a:pPr lvl="0" eaLnBrk="0" fontAlgn="base" hangingPunct="0">
              <a:spcBef>
                <a:spcPct val="0"/>
              </a:spcBef>
              <a:spcAft>
                <a:spcPct val="0"/>
              </a:spcAft>
              <a:tabLst>
                <a:tab pos="342900" algn="l"/>
                <a:tab pos="457200" algn="l"/>
              </a:tabLst>
            </a:pPr>
            <a:r>
              <a:rPr lang="en-US" altLang="en-US" sz="1500" i="1" dirty="0">
                <a:latin typeface="+mj-lt"/>
                <a:ea typeface="Calibri" panose="020F0502020204030204" pitchFamily="34" charset="0"/>
                <a:cs typeface="Arial" panose="020B0604020202020204" pitchFamily="34" charset="0"/>
              </a:rPr>
              <a:t>Based on languages spoken by 1,000 or more limited-English-speaking households (2016 ACS 5-year estimates)</a:t>
            </a:r>
            <a:endParaRPr lang="en-US" altLang="en-US" sz="1500" dirty="0">
              <a:latin typeface="+mj-lt"/>
            </a:endParaRPr>
          </a:p>
        </p:txBody>
      </p:sp>
      <p:graphicFrame>
        <p:nvGraphicFramePr>
          <p:cNvPr id="4" name="Content Placeholder 3"/>
          <p:cNvGraphicFramePr>
            <a:graphicFrameLocks noGrp="1"/>
          </p:cNvGraphicFramePr>
          <p:nvPr>
            <p:ph sz="half" idx="1"/>
          </p:nvPr>
        </p:nvGraphicFramePr>
        <p:xfrm>
          <a:off x="921389" y="1732693"/>
          <a:ext cx="6838270" cy="3469379"/>
        </p:xfrm>
        <a:graphic>
          <a:graphicData uri="http://schemas.openxmlformats.org/drawingml/2006/table">
            <a:tbl>
              <a:tblPr firstRow="1" firstCol="1" bandRow="1">
                <a:tableStyleId>{5C22544A-7EE6-4342-B048-85BDC9FD1C3A}</a:tableStyleId>
              </a:tblPr>
              <a:tblGrid>
                <a:gridCol w="416585">
                  <a:extLst>
                    <a:ext uri="{9D8B030D-6E8A-4147-A177-3AD203B41FA5}">
                      <a16:colId xmlns:a16="http://schemas.microsoft.com/office/drawing/2014/main" val="1975495359"/>
                    </a:ext>
                  </a:extLst>
                </a:gridCol>
                <a:gridCol w="1930067">
                  <a:extLst>
                    <a:ext uri="{9D8B030D-6E8A-4147-A177-3AD203B41FA5}">
                      <a16:colId xmlns:a16="http://schemas.microsoft.com/office/drawing/2014/main" val="3159825588"/>
                    </a:ext>
                  </a:extLst>
                </a:gridCol>
                <a:gridCol w="355867">
                  <a:extLst>
                    <a:ext uri="{9D8B030D-6E8A-4147-A177-3AD203B41FA5}">
                      <a16:colId xmlns:a16="http://schemas.microsoft.com/office/drawing/2014/main" val="965748247"/>
                    </a:ext>
                  </a:extLst>
                </a:gridCol>
                <a:gridCol w="2087112">
                  <a:extLst>
                    <a:ext uri="{9D8B030D-6E8A-4147-A177-3AD203B41FA5}">
                      <a16:colId xmlns:a16="http://schemas.microsoft.com/office/drawing/2014/main" val="126081931"/>
                    </a:ext>
                  </a:extLst>
                </a:gridCol>
                <a:gridCol w="423192">
                  <a:extLst>
                    <a:ext uri="{9D8B030D-6E8A-4147-A177-3AD203B41FA5}">
                      <a16:colId xmlns:a16="http://schemas.microsoft.com/office/drawing/2014/main" val="2255805782"/>
                    </a:ext>
                  </a:extLst>
                </a:gridCol>
                <a:gridCol w="1625447">
                  <a:extLst>
                    <a:ext uri="{9D8B030D-6E8A-4147-A177-3AD203B41FA5}">
                      <a16:colId xmlns:a16="http://schemas.microsoft.com/office/drawing/2014/main" val="3368792043"/>
                    </a:ext>
                  </a:extLst>
                </a:gridCol>
              </a:tblGrid>
              <a:tr h="248209">
                <a:tc>
                  <a:txBody>
                    <a:bodyPr/>
                    <a:lstStyle/>
                    <a:p>
                      <a:pPr marL="0" marR="0" algn="ctr">
                        <a:lnSpc>
                          <a:spcPct val="107000"/>
                        </a:lnSpc>
                        <a:spcBef>
                          <a:spcPts val="0"/>
                        </a:spcBef>
                        <a:spcAft>
                          <a:spcPts val="0"/>
                        </a:spcAft>
                      </a:pPr>
                      <a:r>
                        <a:rPr lang="en-US" sz="1400" b="0" dirty="0">
                          <a:solidFill>
                            <a:srgbClr val="002060"/>
                          </a:solidFill>
                          <a:effectLst/>
                          <a:latin typeface="+mj-lt"/>
                        </a:rPr>
                        <a:t>1</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Spanish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14</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a:solidFill>
                            <a:srgbClr val="002060"/>
                          </a:solidFill>
                          <a:effectLst/>
                          <a:latin typeface="+mj-lt"/>
                        </a:rPr>
                        <a:t>Thai </a:t>
                      </a:r>
                      <a:endParaRPr lang="en-US" sz="1600" b="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27</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a:solidFill>
                            <a:srgbClr val="002060"/>
                          </a:solidFill>
                          <a:effectLst/>
                          <a:latin typeface="+mj-lt"/>
                        </a:rPr>
                        <a:t>Hebrew </a:t>
                      </a:r>
                      <a:endParaRPr lang="en-US" sz="1600" b="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37801910"/>
                  </a:ext>
                </a:extLst>
              </a:tr>
              <a:tr h="248209">
                <a:tc>
                  <a:txBody>
                    <a:bodyPr/>
                    <a:lstStyle/>
                    <a:p>
                      <a:pPr marL="0" marR="0" algn="ctr">
                        <a:lnSpc>
                          <a:spcPct val="107000"/>
                        </a:lnSpc>
                        <a:spcBef>
                          <a:spcPts val="0"/>
                        </a:spcBef>
                        <a:spcAft>
                          <a:spcPts val="0"/>
                        </a:spcAft>
                      </a:pPr>
                      <a:r>
                        <a:rPr lang="en-US" sz="1400" b="0" dirty="0">
                          <a:solidFill>
                            <a:srgbClr val="002060"/>
                          </a:solidFill>
                          <a:effectLst/>
                          <a:latin typeface="+mj-lt"/>
                        </a:rPr>
                        <a:t>2</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Chinese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15</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French</a:t>
                      </a:r>
                      <a:r>
                        <a:rPr lang="en-US" sz="1600" b="0" dirty="0">
                          <a:solidFill>
                            <a:srgbClr val="002060"/>
                          </a:solidFill>
                          <a:effectLst/>
                          <a:latin typeface="+mj-lt"/>
                        </a:rPr>
                        <a:t>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28</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Bengali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15381401"/>
                  </a:ext>
                </a:extLst>
              </a:tr>
              <a:tr h="279125">
                <a:tc>
                  <a:txBody>
                    <a:bodyPr/>
                    <a:lstStyle/>
                    <a:p>
                      <a:pPr marL="0" marR="0" algn="ctr">
                        <a:lnSpc>
                          <a:spcPct val="107000"/>
                        </a:lnSpc>
                        <a:spcBef>
                          <a:spcPts val="0"/>
                        </a:spcBef>
                        <a:spcAft>
                          <a:spcPts val="0"/>
                        </a:spcAft>
                      </a:pPr>
                      <a:r>
                        <a:rPr lang="en-US" sz="1400" b="0" dirty="0">
                          <a:solidFill>
                            <a:srgbClr val="002060"/>
                          </a:solidFill>
                          <a:effectLst/>
                          <a:latin typeface="+mj-lt"/>
                        </a:rPr>
                        <a:t>3</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Korean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16</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Hindi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29</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Polish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09807856"/>
                  </a:ext>
                </a:extLst>
              </a:tr>
              <a:tr h="279125">
                <a:tc>
                  <a:txBody>
                    <a:bodyPr/>
                    <a:lstStyle/>
                    <a:p>
                      <a:pPr marL="0" marR="0" algn="ctr">
                        <a:lnSpc>
                          <a:spcPct val="107000"/>
                        </a:lnSpc>
                        <a:spcBef>
                          <a:spcPts val="0"/>
                        </a:spcBef>
                        <a:spcAft>
                          <a:spcPts val="0"/>
                        </a:spcAft>
                      </a:pPr>
                      <a:r>
                        <a:rPr lang="en-US" sz="1400" b="0" dirty="0">
                          <a:solidFill>
                            <a:srgbClr val="002060"/>
                          </a:solidFill>
                          <a:effectLst/>
                          <a:latin typeface="+mj-lt"/>
                        </a:rPr>
                        <a:t>4</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Vietnamese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17</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Hmong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30</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Tamil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04589577"/>
                  </a:ext>
                </a:extLst>
              </a:tr>
              <a:tr h="248209">
                <a:tc>
                  <a:txBody>
                    <a:bodyPr/>
                    <a:lstStyle/>
                    <a:p>
                      <a:pPr marL="0" marR="0" algn="ctr">
                        <a:lnSpc>
                          <a:spcPct val="107000"/>
                        </a:lnSpc>
                        <a:spcBef>
                          <a:spcPts val="0"/>
                        </a:spcBef>
                        <a:spcAft>
                          <a:spcPts val="0"/>
                        </a:spcAft>
                      </a:pPr>
                      <a:r>
                        <a:rPr lang="en-US" sz="1400" b="0" dirty="0">
                          <a:solidFill>
                            <a:srgbClr val="002060"/>
                          </a:solidFill>
                          <a:effectLst/>
                          <a:latin typeface="+mj-lt"/>
                        </a:rPr>
                        <a:t>5</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Tagalog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18</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German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31</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Urdu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38839705"/>
                  </a:ext>
                </a:extLst>
              </a:tr>
              <a:tr h="279125">
                <a:tc>
                  <a:txBody>
                    <a:bodyPr/>
                    <a:lstStyle/>
                    <a:p>
                      <a:pPr marL="0" marR="0" algn="ctr">
                        <a:lnSpc>
                          <a:spcPct val="107000"/>
                        </a:lnSpc>
                        <a:spcBef>
                          <a:spcPts val="0"/>
                        </a:spcBef>
                        <a:spcAft>
                          <a:spcPts val="0"/>
                        </a:spcAft>
                      </a:pPr>
                      <a:r>
                        <a:rPr lang="en-US" sz="1400" b="0" dirty="0">
                          <a:solidFill>
                            <a:srgbClr val="002060"/>
                          </a:solidFill>
                          <a:effectLst/>
                          <a:latin typeface="+mj-lt"/>
                        </a:rPr>
                        <a:t>6</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Armenian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19</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Italian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32</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Gujarati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3635086"/>
                  </a:ext>
                </a:extLst>
              </a:tr>
              <a:tr h="248209">
                <a:tc>
                  <a:txBody>
                    <a:bodyPr/>
                    <a:lstStyle/>
                    <a:p>
                      <a:pPr marL="0" marR="0" algn="ctr">
                        <a:lnSpc>
                          <a:spcPct val="107000"/>
                        </a:lnSpc>
                        <a:spcBef>
                          <a:spcPts val="0"/>
                        </a:spcBef>
                        <a:spcAft>
                          <a:spcPts val="0"/>
                        </a:spcAft>
                      </a:pPr>
                      <a:r>
                        <a:rPr lang="en-US" sz="1400" b="0" dirty="0">
                          <a:solidFill>
                            <a:srgbClr val="002060"/>
                          </a:solidFill>
                          <a:effectLst/>
                          <a:latin typeface="+mj-lt"/>
                        </a:rPr>
                        <a:t>7</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Russian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20</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Lao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33</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Hungarian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72450691"/>
                  </a:ext>
                </a:extLst>
              </a:tr>
              <a:tr h="248209">
                <a:tc>
                  <a:txBody>
                    <a:bodyPr/>
                    <a:lstStyle/>
                    <a:p>
                      <a:pPr marL="0" marR="0" algn="ctr">
                        <a:lnSpc>
                          <a:spcPct val="107000"/>
                        </a:lnSpc>
                        <a:spcBef>
                          <a:spcPts val="0"/>
                        </a:spcBef>
                        <a:spcAft>
                          <a:spcPts val="0"/>
                        </a:spcAft>
                      </a:pPr>
                      <a:r>
                        <a:rPr lang="en-US" sz="1400" b="0" dirty="0">
                          <a:solidFill>
                            <a:srgbClr val="002060"/>
                          </a:solidFill>
                          <a:effectLst/>
                          <a:latin typeface="+mj-lt"/>
                        </a:rPr>
                        <a:t>8</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Japanese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21</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Ukrainian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34</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Greek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00654637"/>
                  </a:ext>
                </a:extLst>
              </a:tr>
              <a:tr h="248209">
                <a:tc>
                  <a:txBody>
                    <a:bodyPr/>
                    <a:lstStyle/>
                    <a:p>
                      <a:pPr marL="0" marR="0" algn="ctr">
                        <a:lnSpc>
                          <a:spcPct val="107000"/>
                        </a:lnSpc>
                        <a:spcBef>
                          <a:spcPts val="0"/>
                        </a:spcBef>
                        <a:spcAft>
                          <a:spcPts val="0"/>
                        </a:spcAft>
                      </a:pPr>
                      <a:r>
                        <a:rPr lang="en-US" sz="1400" b="0" dirty="0">
                          <a:solidFill>
                            <a:srgbClr val="002060"/>
                          </a:solidFill>
                          <a:effectLst/>
                          <a:latin typeface="+mj-lt"/>
                        </a:rPr>
                        <a:t>9</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a:solidFill>
                            <a:srgbClr val="002060"/>
                          </a:solidFill>
                          <a:effectLst/>
                          <a:latin typeface="+mj-lt"/>
                        </a:rPr>
                        <a:t>Farsi </a:t>
                      </a:r>
                      <a:endParaRPr lang="en-US" sz="1600" b="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22</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Romanian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35</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Ilocano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93178686"/>
                  </a:ext>
                </a:extLst>
              </a:tr>
              <a:tr h="248209">
                <a:tc>
                  <a:txBody>
                    <a:bodyPr/>
                    <a:lstStyle/>
                    <a:p>
                      <a:pPr marL="0" marR="0" algn="ctr">
                        <a:lnSpc>
                          <a:spcPct val="107000"/>
                        </a:lnSpc>
                        <a:spcBef>
                          <a:spcPts val="0"/>
                        </a:spcBef>
                        <a:spcAft>
                          <a:spcPts val="0"/>
                        </a:spcAft>
                      </a:pPr>
                      <a:r>
                        <a:rPr lang="en-US" sz="1400" b="0" dirty="0">
                          <a:solidFill>
                            <a:srgbClr val="002060"/>
                          </a:solidFill>
                          <a:effectLst/>
                          <a:latin typeface="+mj-lt"/>
                        </a:rPr>
                        <a:t>10</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Arabic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23</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Telugu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36</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Turkish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80291985"/>
                  </a:ext>
                </a:extLst>
              </a:tr>
              <a:tr h="248209">
                <a:tc>
                  <a:txBody>
                    <a:bodyPr/>
                    <a:lstStyle/>
                    <a:p>
                      <a:pPr marL="0" marR="0" algn="ctr">
                        <a:lnSpc>
                          <a:spcPct val="107000"/>
                        </a:lnSpc>
                        <a:spcBef>
                          <a:spcPts val="0"/>
                        </a:spcBef>
                        <a:spcAft>
                          <a:spcPts val="0"/>
                        </a:spcAft>
                      </a:pPr>
                      <a:r>
                        <a:rPr lang="en-US" sz="1400" b="0" dirty="0">
                          <a:solidFill>
                            <a:srgbClr val="002060"/>
                          </a:solidFill>
                          <a:effectLst/>
                          <a:latin typeface="+mj-lt"/>
                        </a:rPr>
                        <a:t>11</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a:solidFill>
                            <a:srgbClr val="002060"/>
                          </a:solidFill>
                          <a:effectLst/>
                          <a:latin typeface="+mj-lt"/>
                        </a:rPr>
                        <a:t>Punjabi </a:t>
                      </a:r>
                      <a:endParaRPr lang="en-US" sz="1600" b="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24</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Amharic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37</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Tigrinya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09123511"/>
                  </a:ext>
                </a:extLst>
              </a:tr>
              <a:tr h="323166">
                <a:tc>
                  <a:txBody>
                    <a:bodyPr/>
                    <a:lstStyle/>
                    <a:p>
                      <a:pPr marL="0" marR="0" algn="ctr">
                        <a:lnSpc>
                          <a:spcPct val="107000"/>
                        </a:lnSpc>
                        <a:spcBef>
                          <a:spcPts val="0"/>
                        </a:spcBef>
                        <a:spcAft>
                          <a:spcPts val="0"/>
                        </a:spcAft>
                      </a:pPr>
                      <a:r>
                        <a:rPr lang="en-US" sz="1400" b="0" dirty="0">
                          <a:solidFill>
                            <a:srgbClr val="002060"/>
                          </a:solidFill>
                          <a:effectLst/>
                          <a:latin typeface="+mj-lt"/>
                        </a:rPr>
                        <a:t>12</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rgbClr val="002060"/>
                          </a:solidFill>
                          <a:effectLst/>
                          <a:latin typeface="+mj-lt"/>
                        </a:rPr>
                        <a:t>Portuguese </a:t>
                      </a:r>
                      <a:endParaRPr lang="en-US" sz="1600" b="1"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25</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Indonesian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US" sz="1400" dirty="0"/>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2100" dirty="0"/>
                    </a:p>
                  </a:txBody>
                  <a:tcPr marL="15919" marR="15919"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652643034"/>
                  </a:ext>
                </a:extLst>
              </a:tr>
              <a:tr h="323166">
                <a:tc>
                  <a:txBody>
                    <a:bodyPr/>
                    <a:lstStyle/>
                    <a:p>
                      <a:pPr marL="0" marR="0" algn="ctr">
                        <a:lnSpc>
                          <a:spcPct val="107000"/>
                        </a:lnSpc>
                        <a:spcBef>
                          <a:spcPts val="0"/>
                        </a:spcBef>
                        <a:spcAft>
                          <a:spcPts val="0"/>
                        </a:spcAft>
                      </a:pPr>
                      <a:r>
                        <a:rPr lang="en-US" sz="1400" b="0" dirty="0">
                          <a:solidFill>
                            <a:srgbClr val="002060"/>
                          </a:solidFill>
                          <a:effectLst/>
                          <a:latin typeface="+mj-lt"/>
                        </a:rPr>
                        <a:t>13</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a:solidFill>
                            <a:srgbClr val="002060"/>
                          </a:solidFill>
                          <a:effectLst/>
                          <a:latin typeface="+mj-lt"/>
                        </a:rPr>
                        <a:t>Khmer </a:t>
                      </a:r>
                      <a:endParaRPr lang="en-US" sz="1600" b="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rgbClr val="002060"/>
                          </a:solidFill>
                          <a:effectLst/>
                          <a:latin typeface="+mj-lt"/>
                        </a:rPr>
                        <a:t>26</a:t>
                      </a:r>
                      <a:endParaRPr lang="en-US" sz="14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0" dirty="0">
                          <a:solidFill>
                            <a:srgbClr val="002060"/>
                          </a:solidFill>
                          <a:effectLst/>
                          <a:latin typeface="+mj-lt"/>
                        </a:rPr>
                        <a:t>Burmese </a:t>
                      </a:r>
                      <a:endParaRPr lang="en-US" sz="1600" b="0" dirty="0">
                        <a:solidFill>
                          <a:srgbClr val="002060"/>
                        </a:solidFill>
                        <a:effectLst/>
                        <a:latin typeface="+mj-lt"/>
                        <a:ea typeface="Calibri" panose="020F0502020204030204" pitchFamily="34" charset="0"/>
                        <a:cs typeface="Arial" panose="020B0604020202020204" pitchFamily="34" charset="0"/>
                      </a:endParaRPr>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2100" dirty="0"/>
                    </a:p>
                  </a:txBody>
                  <a:tcPr marL="15919" marR="15919" marT="0" marB="0" anchor="b">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2100" dirty="0"/>
                    </a:p>
                  </a:txBody>
                  <a:tcPr marL="15919" marR="15919"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603060595"/>
                  </a:ext>
                </a:extLst>
              </a:tr>
            </a:tbl>
          </a:graphicData>
        </a:graphic>
      </p:graphicFrame>
      <p:sp>
        <p:nvSpPr>
          <p:cNvPr id="5" name="Rectangle 1"/>
          <p:cNvSpPr>
            <a:spLocks noChangeArrowheads="1"/>
          </p:cNvSpPr>
          <p:nvPr/>
        </p:nvSpPr>
        <p:spPr bwMode="auto">
          <a:xfrm>
            <a:off x="1987550" y="157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p:cNvSpPr txBox="1"/>
          <p:nvPr/>
        </p:nvSpPr>
        <p:spPr>
          <a:xfrm>
            <a:off x="321469" y="896971"/>
            <a:ext cx="5607170" cy="369332"/>
          </a:xfrm>
          <a:prstGeom prst="rect">
            <a:avLst/>
          </a:prstGeom>
          <a:noFill/>
        </p:spPr>
        <p:txBody>
          <a:bodyPr wrap="square" rtlCol="0">
            <a:spAutoFit/>
          </a:bodyPr>
          <a:lstStyle/>
          <a:p>
            <a:r>
              <a:rPr lang="en-US" dirty="0">
                <a:solidFill>
                  <a:srgbClr val="0070C0"/>
                </a:solidFill>
                <a:latin typeface="+mj-lt"/>
                <a:cs typeface="Arial" panose="020B0604020202020204" pitchFamily="34" charset="0"/>
              </a:rPr>
              <a:t>(Continued from previous slide)</a:t>
            </a:r>
            <a:endParaRPr lang="en-US" dirty="0">
              <a:solidFill>
                <a:srgbClr val="0070C0"/>
              </a:solidFill>
              <a:latin typeface="+mj-lt"/>
            </a:endParaRPr>
          </a:p>
        </p:txBody>
      </p:sp>
      <p:sp>
        <p:nvSpPr>
          <p:cNvPr id="13" name="TextBox 12"/>
          <p:cNvSpPr txBox="1"/>
          <p:nvPr/>
        </p:nvSpPr>
        <p:spPr>
          <a:xfrm>
            <a:off x="921389" y="5835293"/>
            <a:ext cx="9852769" cy="800219"/>
          </a:xfrm>
          <a:prstGeom prst="rect">
            <a:avLst/>
          </a:prstGeom>
          <a:noFill/>
        </p:spPr>
        <p:txBody>
          <a:bodyPr wrap="square" rtlCol="0">
            <a:spAutoFit/>
          </a:bodyPr>
          <a:lstStyle/>
          <a:p>
            <a:pPr lvl="0" eaLnBrk="0" fontAlgn="base" hangingPunct="0">
              <a:spcBef>
                <a:spcPct val="0"/>
              </a:spcBef>
              <a:spcAft>
                <a:spcPct val="0"/>
              </a:spcAft>
              <a:tabLst>
                <a:tab pos="342900" algn="l"/>
                <a:tab pos="457200" algn="l"/>
              </a:tabLst>
            </a:pPr>
            <a:r>
              <a:rPr lang="en-US" altLang="en-US" sz="1400" dirty="0">
                <a:latin typeface="+mj-lt"/>
                <a:ea typeface="Calibri" panose="020F0502020204030204" pitchFamily="34" charset="0"/>
                <a:cs typeface="Arial" panose="020B0604020202020204" pitchFamily="34" charset="0"/>
              </a:rPr>
              <a:t>All the listed languages will have video and print language guides. In addition, languages  </a:t>
            </a:r>
          </a:p>
          <a:p>
            <a:pPr lvl="0" eaLnBrk="0" fontAlgn="base" hangingPunct="0">
              <a:spcBef>
                <a:spcPct val="0"/>
              </a:spcBef>
              <a:spcAft>
                <a:spcPct val="0"/>
              </a:spcAft>
              <a:tabLst>
                <a:tab pos="342900" algn="l"/>
                <a:tab pos="457200" algn="l"/>
              </a:tabLst>
            </a:pPr>
            <a:r>
              <a:rPr lang="en-US" altLang="en-US" sz="1400" dirty="0">
                <a:latin typeface="+mj-lt"/>
                <a:ea typeface="Calibri" panose="020F0502020204030204" pitchFamily="34" charset="0"/>
                <a:cs typeface="Arial" panose="020B0604020202020204" pitchFamily="34" charset="0"/>
              </a:rPr>
              <a:t>in bold will be among the 12 non-English languages being supported through ISR and CQA.</a:t>
            </a:r>
            <a:r>
              <a:rPr lang="en-US" altLang="en-US" sz="1400" dirty="0">
                <a:latin typeface="+mj-lt"/>
              </a:rPr>
              <a:t> </a:t>
            </a:r>
          </a:p>
          <a:p>
            <a:endParaRPr lang="en-US" dirty="0"/>
          </a:p>
        </p:txBody>
      </p:sp>
    </p:spTree>
    <p:extLst>
      <p:ext uri="{BB962C8B-B14F-4D97-AF65-F5344CB8AC3E}">
        <p14:creationId xmlns:p14="http://schemas.microsoft.com/office/powerpoint/2010/main" val="142874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22388"/>
          <a:stretch/>
        </p:blipFill>
        <p:spPr>
          <a:xfrm>
            <a:off x="4948412" y="1381993"/>
            <a:ext cx="5618896" cy="2428144"/>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5803397" y="2895323"/>
            <a:ext cx="5632111" cy="2428144"/>
          </a:xfrm>
          <a:prstGeom prst="rect">
            <a:avLst/>
          </a:prstGeom>
          <a:ln>
            <a:solidFill>
              <a:schemeClr val="tx1"/>
            </a:solidFill>
          </a:ln>
        </p:spPr>
      </p:pic>
      <p:sp>
        <p:nvSpPr>
          <p:cNvPr id="10" name="Right Arrow 9"/>
          <p:cNvSpPr/>
          <p:nvPr/>
        </p:nvSpPr>
        <p:spPr>
          <a:xfrm rot="12455466">
            <a:off x="8041301" y="3331036"/>
            <a:ext cx="318760" cy="19125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2088" y="174734"/>
            <a:ext cx="10707189" cy="967437"/>
          </a:xfrm>
        </p:spPr>
        <p:txBody>
          <a:bodyPr/>
          <a:lstStyle/>
          <a:p>
            <a:r>
              <a:rPr lang="en-US" sz="4000" dirty="0"/>
              <a:t>Internet Self-Response</a:t>
            </a:r>
          </a:p>
        </p:txBody>
      </p:sp>
      <p:sp>
        <p:nvSpPr>
          <p:cNvPr id="13" name="Right Arrow 12"/>
          <p:cNvSpPr/>
          <p:nvPr/>
        </p:nvSpPr>
        <p:spPr>
          <a:xfrm rot="12455466">
            <a:off x="5953481" y="1829228"/>
            <a:ext cx="318760" cy="19125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06776" y="2167053"/>
            <a:ext cx="4120308" cy="2031325"/>
          </a:xfrm>
          <a:prstGeom prst="rect">
            <a:avLst/>
          </a:prstGeom>
          <a:noFill/>
        </p:spPr>
        <p:txBody>
          <a:bodyPr wrap="square" rtlCol="0">
            <a:spAutoFit/>
          </a:bodyPr>
          <a:lstStyle/>
          <a:p>
            <a:pPr lvl="0"/>
            <a:r>
              <a:rPr lang="en-US" dirty="0">
                <a:latin typeface="Century Gothic" panose="020B0502020202020204" pitchFamily="34" charset="0"/>
              </a:rPr>
              <a:t>The internet questionnaire will allow respondents to toggle between English and 12 non-English languages using a dropdown language menu at the top of each screen, and individual links at the top and bottom of each screen. </a:t>
            </a:r>
          </a:p>
        </p:txBody>
      </p:sp>
      <p:sp>
        <p:nvSpPr>
          <p:cNvPr id="9" name="Right Arrow 8"/>
          <p:cNvSpPr/>
          <p:nvPr/>
        </p:nvSpPr>
        <p:spPr>
          <a:xfrm rot="8277232">
            <a:off x="7998219" y="4984780"/>
            <a:ext cx="318760" cy="19125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005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8" y="174734"/>
            <a:ext cx="10707189" cy="967437"/>
          </a:xfrm>
        </p:spPr>
        <p:txBody>
          <a:bodyPr/>
          <a:lstStyle/>
          <a:p>
            <a:r>
              <a:rPr lang="en-US" sz="4000" dirty="0"/>
              <a:t>Internet Self-Response</a:t>
            </a:r>
            <a:r>
              <a:rPr lang="en-US" dirty="0"/>
              <a:t> </a:t>
            </a:r>
            <a:r>
              <a:rPr lang="en-US" sz="3000" b="0" dirty="0"/>
              <a:t>(cont’d)</a:t>
            </a:r>
          </a:p>
        </p:txBody>
      </p:sp>
      <p:pic>
        <p:nvPicPr>
          <p:cNvPr id="4" name="ISR landing page video 09131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32140" y="1244276"/>
            <a:ext cx="7593210" cy="4644296"/>
          </a:xfrm>
          <a:prstGeom prst="rect">
            <a:avLst/>
          </a:prstGeom>
          <a:ln>
            <a:solidFill>
              <a:schemeClr val="accent1"/>
            </a:solidFill>
          </a:ln>
        </p:spPr>
      </p:pic>
    </p:spTree>
    <p:extLst>
      <p:ext uri="{BB962C8B-B14F-4D97-AF65-F5344CB8AC3E}">
        <p14:creationId xmlns:p14="http://schemas.microsoft.com/office/powerpoint/2010/main" val="87534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05" y="150942"/>
            <a:ext cx="10707189" cy="1030141"/>
          </a:xfrm>
        </p:spPr>
        <p:txBody>
          <a:bodyPr anchor="ctr"/>
          <a:lstStyle/>
          <a:p>
            <a:r>
              <a:rPr lang="en-US" sz="4000" dirty="0"/>
              <a:t>Census Questionnaire Assistance</a:t>
            </a:r>
          </a:p>
        </p:txBody>
      </p:sp>
      <p:sp>
        <p:nvSpPr>
          <p:cNvPr id="7" name="TextBox 6"/>
          <p:cNvSpPr txBox="1"/>
          <p:nvPr/>
        </p:nvSpPr>
        <p:spPr>
          <a:xfrm>
            <a:off x="741872" y="1181083"/>
            <a:ext cx="10230928" cy="1938992"/>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latin typeface="Century Gothic" panose="020B0502020202020204" pitchFamily="34" charset="0"/>
              </a:rPr>
              <a:t>Census Questionnaire Assistance will allow respondents to provide their responses in English and 12 non-English languages.</a:t>
            </a:r>
          </a:p>
          <a:p>
            <a:pPr marL="285750" lvl="0" indent="-285750">
              <a:buFont typeface="Arial" panose="020B0604020202020204" pitchFamily="34" charset="0"/>
              <a:buChar char="•"/>
            </a:pPr>
            <a:r>
              <a:rPr lang="en-US" sz="2400" dirty="0">
                <a:latin typeface="Century Gothic" panose="020B0502020202020204" pitchFamily="34" charset="0"/>
              </a:rPr>
              <a:t>Each supported language will have a dedicated phone number. </a:t>
            </a:r>
          </a:p>
          <a:p>
            <a:pPr marL="285750" lvl="0" indent="-285750">
              <a:buFont typeface="Arial" panose="020B0604020202020204" pitchFamily="34" charset="0"/>
              <a:buChar char="•"/>
            </a:pPr>
            <a:r>
              <a:rPr lang="en-US" sz="2400" dirty="0">
                <a:latin typeface="Century Gothic" panose="020B0502020202020204" pitchFamily="34" charset="0"/>
              </a:rPr>
              <a:t>Respondents will also be able to ask questions about the 2020 Census and receive assistance in the supported languages.</a:t>
            </a:r>
          </a:p>
        </p:txBody>
      </p:sp>
      <p:sp>
        <p:nvSpPr>
          <p:cNvPr id="3" name="TextBox 2">
            <a:extLst>
              <a:ext uri="{FF2B5EF4-FFF2-40B4-BE49-F238E27FC236}">
                <a16:creationId xmlns:a16="http://schemas.microsoft.com/office/drawing/2014/main" id="{DC575181-DB5F-42DF-A88C-6BB1F3509BC8}"/>
              </a:ext>
            </a:extLst>
          </p:cNvPr>
          <p:cNvSpPr txBox="1"/>
          <p:nvPr/>
        </p:nvSpPr>
        <p:spPr>
          <a:xfrm>
            <a:off x="741872" y="3289807"/>
            <a:ext cx="9011728" cy="707886"/>
          </a:xfrm>
          <a:prstGeom prst="rect">
            <a:avLst/>
          </a:prstGeom>
          <a:noFill/>
        </p:spPr>
        <p:txBody>
          <a:bodyPr wrap="square" rtlCol="0">
            <a:spAutoFit/>
          </a:bodyPr>
          <a:lstStyle/>
          <a:p>
            <a:r>
              <a:rPr lang="en-US" sz="4000" b="1" spc="60" dirty="0">
                <a:solidFill>
                  <a:srgbClr val="205493"/>
                </a:solidFill>
                <a:latin typeface="Century Gothic" panose="020B0502020202020204" pitchFamily="34" charset="0"/>
                <a:ea typeface="+mj-ea"/>
                <a:cs typeface="+mj-cs"/>
              </a:rPr>
              <a:t>Language Assistance Sheet </a:t>
            </a:r>
            <a:endParaRPr lang="en-US" dirty="0"/>
          </a:p>
        </p:txBody>
      </p:sp>
      <p:sp>
        <p:nvSpPr>
          <p:cNvPr id="4" name="TextBox 3">
            <a:extLst>
              <a:ext uri="{FF2B5EF4-FFF2-40B4-BE49-F238E27FC236}">
                <a16:creationId xmlns:a16="http://schemas.microsoft.com/office/drawing/2014/main" id="{9AC83D06-75BF-49F6-B0F6-8786E9B6DDB9}"/>
              </a:ext>
            </a:extLst>
          </p:cNvPr>
          <p:cNvSpPr txBox="1"/>
          <p:nvPr/>
        </p:nvSpPr>
        <p:spPr>
          <a:xfrm>
            <a:off x="742406" y="3976911"/>
            <a:ext cx="10707188" cy="2308324"/>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solidFill>
                  <a:prstClr val="black"/>
                </a:solidFill>
                <a:latin typeface="Century Gothic"/>
              </a:rPr>
              <a:t>All mailing packages include a language assistance sheet with instructions in the 12 non-English languages. </a:t>
            </a:r>
          </a:p>
          <a:p>
            <a:pPr marL="285750" lvl="0" indent="-285750">
              <a:buFont typeface="Arial" panose="020B0604020202020204" pitchFamily="34" charset="0"/>
              <a:buChar char="•"/>
            </a:pPr>
            <a:endParaRPr lang="en-US" sz="2400" dirty="0">
              <a:solidFill>
                <a:prstClr val="black"/>
              </a:solidFill>
              <a:latin typeface="Century Gothic"/>
            </a:endParaRPr>
          </a:p>
          <a:p>
            <a:pPr marL="285750" lvl="0" indent="-285750">
              <a:buFont typeface="Arial" panose="020B0604020202020204" pitchFamily="34" charset="0"/>
              <a:buChar char="•"/>
            </a:pPr>
            <a:r>
              <a:rPr lang="en-US" sz="2400" dirty="0">
                <a:solidFill>
                  <a:prstClr val="black"/>
                </a:solidFill>
                <a:latin typeface="Century Gothic"/>
              </a:rPr>
              <a:t>The instructions explain how to select languages online, and provide dedicated phone numbers for each non-English language. </a:t>
            </a:r>
            <a:endParaRPr lang="en-US" sz="2400" dirty="0">
              <a:solidFill>
                <a:prstClr val="black"/>
              </a:solidFill>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3522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256528" y="1569320"/>
            <a:ext cx="3296131" cy="1833329"/>
          </a:xfrm>
          <a:prstGeom prst="rect">
            <a:avLst/>
          </a:prstGeom>
          <a:ln>
            <a:solidFill>
              <a:schemeClr val="accent1"/>
            </a:solidFill>
          </a:ln>
        </p:spPr>
      </p:pic>
      <p:pic>
        <p:nvPicPr>
          <p:cNvPr id="12" name="Picture 11"/>
          <p:cNvPicPr>
            <a:picLocks noChangeAspect="1"/>
          </p:cNvPicPr>
          <p:nvPr/>
        </p:nvPicPr>
        <p:blipFill>
          <a:blip r:embed="rId4"/>
          <a:stretch>
            <a:fillRect/>
          </a:stretch>
        </p:blipFill>
        <p:spPr>
          <a:xfrm>
            <a:off x="7516599" y="457200"/>
            <a:ext cx="2704386" cy="1524000"/>
          </a:xfrm>
          <a:prstGeom prst="rect">
            <a:avLst/>
          </a:prstGeom>
          <a:ln>
            <a:solidFill>
              <a:schemeClr val="accent1"/>
            </a:solidFill>
          </a:ln>
        </p:spPr>
      </p:pic>
      <p:sp>
        <p:nvSpPr>
          <p:cNvPr id="2" name="Title 1"/>
          <p:cNvSpPr>
            <a:spLocks noGrp="1"/>
          </p:cNvSpPr>
          <p:nvPr>
            <p:ph type="title"/>
          </p:nvPr>
        </p:nvSpPr>
        <p:spPr>
          <a:xfrm>
            <a:off x="665665" y="82147"/>
            <a:ext cx="6654076" cy="1325563"/>
          </a:xfrm>
        </p:spPr>
        <p:txBody>
          <a:bodyPr anchor="ctr"/>
          <a:lstStyle/>
          <a:p>
            <a:r>
              <a:rPr lang="en-US" sz="4000" dirty="0"/>
              <a:t>Video Language Guide</a:t>
            </a:r>
          </a:p>
        </p:txBody>
      </p:sp>
      <p:sp>
        <p:nvSpPr>
          <p:cNvPr id="14" name="TextBox 13"/>
          <p:cNvSpPr txBox="1"/>
          <p:nvPr/>
        </p:nvSpPr>
        <p:spPr>
          <a:xfrm>
            <a:off x="473880" y="5949213"/>
            <a:ext cx="2516293" cy="276999"/>
          </a:xfrm>
          <a:prstGeom prst="rect">
            <a:avLst/>
          </a:prstGeom>
          <a:noFill/>
        </p:spPr>
        <p:txBody>
          <a:bodyPr wrap="square" rtlCol="0">
            <a:spAutoFit/>
          </a:bodyPr>
          <a:lstStyle/>
          <a:p>
            <a:r>
              <a:rPr lang="en-US" sz="1200" dirty="0">
                <a:solidFill>
                  <a:srgbClr val="215493"/>
                </a:solidFill>
              </a:rPr>
              <a:t>.</a:t>
            </a:r>
          </a:p>
        </p:txBody>
      </p:sp>
      <p:sp>
        <p:nvSpPr>
          <p:cNvPr id="3" name="TextBox 2"/>
          <p:cNvSpPr txBox="1"/>
          <p:nvPr/>
        </p:nvSpPr>
        <p:spPr>
          <a:xfrm>
            <a:off x="650425" y="1077864"/>
            <a:ext cx="7182935" cy="2308324"/>
          </a:xfrm>
          <a:prstGeom prst="rect">
            <a:avLst/>
          </a:prstGeom>
          <a:noFill/>
        </p:spPr>
        <p:txBody>
          <a:bodyPr wrap="square" rtlCol="0">
            <a:spAutoFit/>
          </a:bodyPr>
          <a:lstStyle/>
          <a:p>
            <a:pPr lvl="0"/>
            <a:r>
              <a:rPr lang="en-US" sz="2400" dirty="0">
                <a:latin typeface="+mj-lt"/>
              </a:rPr>
              <a:t>Video language guides, narrated in 59 non-English languages, will </a:t>
            </a:r>
            <a:r>
              <a:rPr lang="en-US" sz="2400" dirty="0" err="1">
                <a:latin typeface="+mj-lt"/>
              </a:rPr>
              <a:t>will</a:t>
            </a:r>
            <a:r>
              <a:rPr lang="en-US" sz="2400" dirty="0">
                <a:latin typeface="+mj-lt"/>
              </a:rPr>
              <a:t> be available online to stream or download.</a:t>
            </a:r>
          </a:p>
          <a:p>
            <a:pPr lvl="0"/>
            <a:endParaRPr lang="en-US" sz="2400" dirty="0">
              <a:latin typeface="+mj-lt"/>
            </a:endParaRPr>
          </a:p>
          <a:p>
            <a:pPr lvl="0"/>
            <a:r>
              <a:rPr lang="en-US" sz="2400" dirty="0">
                <a:latin typeface="+mj-lt"/>
              </a:rPr>
              <a:t>Each video is about 8 minutes, and includes basic information about the 2020 Census.</a:t>
            </a:r>
          </a:p>
        </p:txBody>
      </p:sp>
      <p:sp>
        <p:nvSpPr>
          <p:cNvPr id="8" name="Title 3">
            <a:extLst>
              <a:ext uri="{FF2B5EF4-FFF2-40B4-BE49-F238E27FC236}">
                <a16:creationId xmlns:a16="http://schemas.microsoft.com/office/drawing/2014/main" id="{49457DEE-6FED-4B78-84B6-756AB2C15AA6}"/>
              </a:ext>
            </a:extLst>
          </p:cNvPr>
          <p:cNvSpPr txBox="1">
            <a:spLocks/>
          </p:cNvSpPr>
          <p:nvPr/>
        </p:nvSpPr>
        <p:spPr>
          <a:xfrm>
            <a:off x="642099" y="3389254"/>
            <a:ext cx="5963735" cy="865837"/>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r>
              <a:rPr lang="en-US" sz="4000" dirty="0"/>
              <a:t>Print Language Guide</a:t>
            </a:r>
          </a:p>
        </p:txBody>
      </p:sp>
      <p:pic>
        <p:nvPicPr>
          <p:cNvPr id="10" name="Picture 9">
            <a:extLst>
              <a:ext uri="{FF2B5EF4-FFF2-40B4-BE49-F238E27FC236}">
                <a16:creationId xmlns:a16="http://schemas.microsoft.com/office/drawing/2014/main" id="{0E87AAAC-5CE3-4961-8542-DC9FCD1B875E}"/>
              </a:ext>
            </a:extLst>
          </p:cNvPr>
          <p:cNvPicPr>
            <a:picLocks noChangeAspect="1"/>
          </p:cNvPicPr>
          <p:nvPr/>
        </p:nvPicPr>
        <p:blipFill>
          <a:blip r:embed="rId5"/>
          <a:stretch>
            <a:fillRect/>
          </a:stretch>
        </p:blipFill>
        <p:spPr>
          <a:xfrm>
            <a:off x="473880" y="4164394"/>
            <a:ext cx="1688279" cy="2061818"/>
          </a:xfrm>
          <a:prstGeom prst="rect">
            <a:avLst/>
          </a:prstGeom>
          <a:ln>
            <a:solidFill>
              <a:srgbClr val="0070C0"/>
            </a:solidFill>
          </a:ln>
        </p:spPr>
      </p:pic>
      <p:pic>
        <p:nvPicPr>
          <p:cNvPr id="11" name="Picture 10">
            <a:extLst>
              <a:ext uri="{FF2B5EF4-FFF2-40B4-BE49-F238E27FC236}">
                <a16:creationId xmlns:a16="http://schemas.microsoft.com/office/drawing/2014/main" id="{0C36F6D0-D1B4-4E64-9431-712AAE7E51A3}"/>
              </a:ext>
            </a:extLst>
          </p:cNvPr>
          <p:cNvPicPr>
            <a:picLocks noChangeAspect="1"/>
          </p:cNvPicPr>
          <p:nvPr/>
        </p:nvPicPr>
        <p:blipFill>
          <a:blip r:embed="rId6"/>
          <a:stretch>
            <a:fillRect/>
          </a:stretch>
        </p:blipFill>
        <p:spPr>
          <a:xfrm rot="290084">
            <a:off x="1844008" y="4413541"/>
            <a:ext cx="1695442" cy="2077139"/>
          </a:xfrm>
          <a:prstGeom prst="rect">
            <a:avLst/>
          </a:prstGeom>
          <a:ln>
            <a:solidFill>
              <a:srgbClr val="0070C0"/>
            </a:solidFill>
          </a:ln>
        </p:spPr>
      </p:pic>
      <p:sp>
        <p:nvSpPr>
          <p:cNvPr id="13" name="Rectangle 12">
            <a:extLst>
              <a:ext uri="{FF2B5EF4-FFF2-40B4-BE49-F238E27FC236}">
                <a16:creationId xmlns:a16="http://schemas.microsoft.com/office/drawing/2014/main" id="{05C4C20B-DA36-4A54-AB8D-7522237F24F8}"/>
              </a:ext>
            </a:extLst>
          </p:cNvPr>
          <p:cNvSpPr/>
          <p:nvPr/>
        </p:nvSpPr>
        <p:spPr>
          <a:xfrm>
            <a:off x="3865148" y="4092476"/>
            <a:ext cx="8206980" cy="2308324"/>
          </a:xfrm>
          <a:prstGeom prst="rect">
            <a:avLst/>
          </a:prstGeom>
        </p:spPr>
        <p:txBody>
          <a:bodyPr wrap="square">
            <a:spAutoFit/>
          </a:bodyPr>
          <a:lstStyle/>
          <a:p>
            <a:pPr lvl="0"/>
            <a:r>
              <a:rPr lang="en-US" sz="2400" dirty="0">
                <a:latin typeface="+mj-lt"/>
              </a:rPr>
              <a:t>Print language guides, in 59 non-English languages, will be available online, in large print and in braille.</a:t>
            </a:r>
          </a:p>
          <a:p>
            <a:pPr lvl="0"/>
            <a:endParaRPr lang="en-US" sz="2400" dirty="0">
              <a:latin typeface="+mj-lt"/>
            </a:endParaRPr>
          </a:p>
          <a:p>
            <a:pPr lvl="0"/>
            <a:r>
              <a:rPr lang="en-US" sz="2400" dirty="0">
                <a:latin typeface="+mj-lt"/>
              </a:rPr>
              <a:t>Each guide is 8 pages, and includes basic information about the 2020 Census and translation of the questions and response categories.</a:t>
            </a:r>
          </a:p>
        </p:txBody>
      </p:sp>
    </p:spTree>
    <p:extLst>
      <p:ext uri="{BB962C8B-B14F-4D97-AF65-F5344CB8AC3E}">
        <p14:creationId xmlns:p14="http://schemas.microsoft.com/office/powerpoint/2010/main" val="4121113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F3779-6F31-8441-A070-1854B64AF12A}"/>
              </a:ext>
            </a:extLst>
          </p:cNvPr>
          <p:cNvSpPr>
            <a:spLocks noGrp="1"/>
          </p:cNvSpPr>
          <p:nvPr>
            <p:ph type="title"/>
          </p:nvPr>
        </p:nvSpPr>
        <p:spPr>
          <a:xfrm>
            <a:off x="1020698" y="2815386"/>
            <a:ext cx="4533880" cy="1404811"/>
          </a:xfrm>
        </p:spPr>
        <p:txBody>
          <a:bodyPr/>
          <a:lstStyle/>
          <a:p>
            <a:r>
              <a:rPr lang="en-US" sz="3400" dirty="0"/>
              <a:t>Nonresponse</a:t>
            </a:r>
            <a:br>
              <a:rPr lang="en-US" sz="3400" dirty="0"/>
            </a:br>
            <a:r>
              <a:rPr lang="en-US" sz="3400" dirty="0"/>
              <a:t>Followup</a:t>
            </a:r>
          </a:p>
        </p:txBody>
      </p:sp>
      <p:sp>
        <p:nvSpPr>
          <p:cNvPr id="6" name="Content Placeholder 5">
            <a:extLst>
              <a:ext uri="{FF2B5EF4-FFF2-40B4-BE49-F238E27FC236}">
                <a16:creationId xmlns:a16="http://schemas.microsoft.com/office/drawing/2014/main" id="{EF7B286F-50E7-F54F-9D01-D9035E0689D3}"/>
              </a:ext>
            </a:extLst>
          </p:cNvPr>
          <p:cNvSpPr>
            <a:spLocks noGrp="1"/>
          </p:cNvSpPr>
          <p:nvPr>
            <p:ph idx="1"/>
          </p:nvPr>
        </p:nvSpPr>
        <p:spPr>
          <a:xfrm>
            <a:off x="4800599" y="2562719"/>
            <a:ext cx="5666875" cy="2562729"/>
          </a:xfrm>
        </p:spPr>
        <p:txBody>
          <a:bodyPr anchor="t">
            <a:normAutofit fontScale="92500" lnSpcReduction="10000"/>
          </a:bodyPr>
          <a:lstStyle/>
          <a:p>
            <a:pPr marL="285750" indent="-285750">
              <a:buFont typeface="Arial" panose="020B0604020202020204" pitchFamily="34" charset="0"/>
              <a:buChar char="•"/>
            </a:pPr>
            <a:r>
              <a:rPr lang="en-US" sz="2000" b="0" dirty="0">
                <a:solidFill>
                  <a:srgbClr val="231F20"/>
                </a:solidFill>
              </a:rPr>
              <a:t>Enumeration Instrument (English/Spanish)   </a:t>
            </a:r>
          </a:p>
          <a:p>
            <a:pPr marL="285750" indent="-285750">
              <a:buFont typeface="Arial" panose="020B0604020202020204" pitchFamily="34" charset="0"/>
              <a:buChar char="•"/>
            </a:pPr>
            <a:endParaRPr lang="en-US" sz="1100" b="0" dirty="0">
              <a:solidFill>
                <a:srgbClr val="231F20"/>
              </a:solidFill>
            </a:endParaRPr>
          </a:p>
          <a:p>
            <a:pPr marL="285750" indent="-285750">
              <a:buFont typeface="Arial" panose="020B0604020202020204" pitchFamily="34" charset="0"/>
              <a:buChar char="•"/>
            </a:pPr>
            <a:r>
              <a:rPr lang="en-US" sz="2000" b="0" dirty="0">
                <a:solidFill>
                  <a:srgbClr val="231F20"/>
                </a:solidFill>
              </a:rPr>
              <a:t>Language Identification Card </a:t>
            </a:r>
          </a:p>
          <a:p>
            <a:r>
              <a:rPr lang="en-US" sz="2000" b="0" dirty="0">
                <a:solidFill>
                  <a:srgbClr val="231F20"/>
                </a:solidFill>
              </a:rPr>
              <a:t>    (59 non-English languages)</a:t>
            </a:r>
          </a:p>
          <a:p>
            <a:endParaRPr lang="en-US" sz="1100" b="0" dirty="0">
              <a:solidFill>
                <a:srgbClr val="231F20"/>
              </a:solidFill>
            </a:endParaRPr>
          </a:p>
          <a:p>
            <a:pPr marL="285750" indent="-285750">
              <a:buFont typeface="Arial" panose="020B0604020202020204" pitchFamily="34" charset="0"/>
              <a:buChar char="•"/>
            </a:pPr>
            <a:r>
              <a:rPr lang="en-US" sz="2000" b="0" dirty="0">
                <a:solidFill>
                  <a:srgbClr val="231F20"/>
                </a:solidFill>
              </a:rPr>
              <a:t>Language Glossaries </a:t>
            </a:r>
          </a:p>
          <a:p>
            <a:r>
              <a:rPr lang="en-US" sz="2000" b="0" dirty="0">
                <a:solidFill>
                  <a:srgbClr val="231F20"/>
                </a:solidFill>
              </a:rPr>
              <a:t>    (59 non-English languages)</a:t>
            </a:r>
          </a:p>
          <a:p>
            <a:endParaRPr lang="en-US" sz="1600" dirty="0">
              <a:solidFill>
                <a:srgbClr val="231F20"/>
              </a:solidFill>
            </a:endParaRPr>
          </a:p>
        </p:txBody>
      </p:sp>
      <p:cxnSp>
        <p:nvCxnSpPr>
          <p:cNvPr id="10" name="Straight Connector 9">
            <a:extLst>
              <a:ext uri="{FF2B5EF4-FFF2-40B4-BE49-F238E27FC236}">
                <a16:creationId xmlns:a16="http://schemas.microsoft.com/office/drawing/2014/main" id="{01EBCC0F-02D1-8242-AE1E-C155D090A3B4}"/>
              </a:ext>
            </a:extLst>
          </p:cNvPr>
          <p:cNvCxnSpPr>
            <a:cxnSpLocks/>
          </p:cNvCxnSpPr>
          <p:nvPr/>
        </p:nvCxnSpPr>
        <p:spPr>
          <a:xfrm>
            <a:off x="4414026" y="2531162"/>
            <a:ext cx="0" cy="25175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74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422F516-3CAE-46C1-9B58-19117F1DCA6A}"/>
              </a:ext>
            </a:extLst>
          </p:cNvPr>
          <p:cNvSpPr>
            <a:spLocks noGrp="1"/>
          </p:cNvSpPr>
          <p:nvPr>
            <p:ph type="title"/>
          </p:nvPr>
        </p:nvSpPr>
        <p:spPr>
          <a:xfrm>
            <a:off x="742156" y="2141539"/>
            <a:ext cx="10707688" cy="1325563"/>
          </a:xfrm>
        </p:spPr>
        <p:txBody>
          <a:bodyPr anchor="ctr"/>
          <a:lstStyle/>
          <a:p>
            <a:pPr algn="ctr"/>
            <a:r>
              <a:rPr lang="en-US" altLang="zh-TW" sz="7200" dirty="0"/>
              <a:t>Why Do a Census?</a:t>
            </a:r>
            <a:endParaRPr kumimoji="1" lang="zh-TW" altLang="en-US" sz="7200" dirty="0"/>
          </a:p>
        </p:txBody>
      </p:sp>
    </p:spTree>
    <p:extLst>
      <p:ext uri="{BB962C8B-B14F-4D97-AF65-F5344CB8AC3E}">
        <p14:creationId xmlns:p14="http://schemas.microsoft.com/office/powerpoint/2010/main" val="3420319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8378" y="153908"/>
            <a:ext cx="10707189" cy="955031"/>
          </a:xfrm>
        </p:spPr>
        <p:txBody>
          <a:bodyPr/>
          <a:lstStyle/>
          <a:p>
            <a:r>
              <a:rPr lang="en-US" sz="4000" dirty="0"/>
              <a:t>ENUM Instrument </a:t>
            </a:r>
            <a:r>
              <a:rPr lang="en-US" sz="3000" b="0" dirty="0"/>
              <a:t>(During NRFU)</a:t>
            </a:r>
          </a:p>
        </p:txBody>
      </p:sp>
      <p:sp>
        <p:nvSpPr>
          <p:cNvPr id="2" name="Slide Number Placeholder 1"/>
          <p:cNvSpPr>
            <a:spLocks noGrp="1"/>
          </p:cNvSpPr>
          <p:nvPr>
            <p:ph type="sldNum" sz="quarter" idx="4294967295"/>
          </p:nvPr>
        </p:nvSpPr>
        <p:spPr/>
        <p:txBody>
          <a:bodyPr/>
          <a:lstStyle/>
          <a:p>
            <a:fld id="{03AE04C5-3085-4F64-BC65-54FE2DBF6EB1}" type="slidenum">
              <a:rPr lang="en-US" smtClean="0"/>
              <a:pPr/>
              <a:t>30</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371"/>
          <a:stretch/>
        </p:blipFill>
        <p:spPr>
          <a:xfrm>
            <a:off x="8650190" y="1591758"/>
            <a:ext cx="2227135" cy="3825876"/>
          </a:xfrm>
          <a:prstGeom prst="rect">
            <a:avLst/>
          </a:prstGeom>
          <a:ln>
            <a:solidFill>
              <a:schemeClr val="tx1"/>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45"/>
          <a:stretch/>
        </p:blipFill>
        <p:spPr>
          <a:xfrm>
            <a:off x="4379710" y="1591758"/>
            <a:ext cx="2228850" cy="3825876"/>
          </a:xfrm>
          <a:prstGeom prst="rect">
            <a:avLst/>
          </a:prstGeom>
          <a:ln>
            <a:solidFill>
              <a:schemeClr val="tx1"/>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029" t="30792" r="7857" b="26867"/>
          <a:stretch/>
        </p:blipFill>
        <p:spPr>
          <a:xfrm>
            <a:off x="6710626" y="1586886"/>
            <a:ext cx="1828800" cy="1676400"/>
          </a:xfrm>
          <a:prstGeom prst="rect">
            <a:avLst/>
          </a:prstGeom>
          <a:ln>
            <a:solidFill>
              <a:schemeClr val="tx1"/>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250" t="30793" r="8636" b="26867"/>
          <a:stretch/>
        </p:blipFill>
        <p:spPr>
          <a:xfrm>
            <a:off x="6714975" y="3741233"/>
            <a:ext cx="1828800" cy="1676400"/>
          </a:xfrm>
          <a:prstGeom prst="rect">
            <a:avLst/>
          </a:prstGeom>
          <a:ln>
            <a:solidFill>
              <a:schemeClr val="tx1"/>
            </a:solidFill>
          </a:ln>
        </p:spPr>
      </p:pic>
      <p:sp>
        <p:nvSpPr>
          <p:cNvPr id="4" name="TextBox 3"/>
          <p:cNvSpPr txBox="1"/>
          <p:nvPr/>
        </p:nvSpPr>
        <p:spPr>
          <a:xfrm>
            <a:off x="629599" y="1986907"/>
            <a:ext cx="3435625" cy="2031325"/>
          </a:xfrm>
          <a:prstGeom prst="rect">
            <a:avLst/>
          </a:prstGeom>
          <a:noFill/>
        </p:spPr>
        <p:txBody>
          <a:bodyPr wrap="square" rtlCol="0">
            <a:spAutoFit/>
          </a:bodyPr>
          <a:lstStyle/>
          <a:p>
            <a:pPr lvl="0"/>
            <a:r>
              <a:rPr lang="en-US" dirty="0">
                <a:latin typeface="Century Gothic" panose="020B0502020202020204" pitchFamily="34" charset="0"/>
              </a:rPr>
              <a:t>Enumerators will have the ENUM instrument available in English and Spanish, and will be able to toggle between the two languages, as needed.</a:t>
            </a:r>
          </a:p>
          <a:p>
            <a:endParaRPr lang="en-US" dirty="0"/>
          </a:p>
        </p:txBody>
      </p:sp>
    </p:spTree>
    <p:extLst>
      <p:ext uri="{BB962C8B-B14F-4D97-AF65-F5344CB8AC3E}">
        <p14:creationId xmlns:p14="http://schemas.microsoft.com/office/powerpoint/2010/main" val="3007108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9366933" y="1787660"/>
            <a:ext cx="2468812" cy="3182112"/>
          </a:xfrm>
          <a:prstGeom prst="rect">
            <a:avLst/>
          </a:prstGeom>
          <a:ln>
            <a:solidFill>
              <a:schemeClr val="accent1"/>
            </a:solidFill>
          </a:ln>
        </p:spPr>
      </p:pic>
      <p:pic>
        <p:nvPicPr>
          <p:cNvPr id="15" name="Picture 14"/>
          <p:cNvPicPr>
            <a:picLocks noChangeAspect="1"/>
          </p:cNvPicPr>
          <p:nvPr/>
        </p:nvPicPr>
        <p:blipFill>
          <a:blip r:embed="rId3"/>
          <a:stretch>
            <a:fillRect/>
          </a:stretch>
        </p:blipFill>
        <p:spPr>
          <a:xfrm>
            <a:off x="6884988" y="1787459"/>
            <a:ext cx="2468812" cy="3182112"/>
          </a:xfrm>
          <a:prstGeom prst="rect">
            <a:avLst/>
          </a:prstGeom>
          <a:ln>
            <a:solidFill>
              <a:schemeClr val="accent1"/>
            </a:solidFill>
          </a:ln>
        </p:spPr>
      </p:pic>
      <p:pic>
        <p:nvPicPr>
          <p:cNvPr id="14" name="Picture 13"/>
          <p:cNvPicPr>
            <a:picLocks noChangeAspect="1"/>
          </p:cNvPicPr>
          <p:nvPr/>
        </p:nvPicPr>
        <p:blipFill>
          <a:blip r:embed="rId4"/>
          <a:stretch>
            <a:fillRect/>
          </a:stretch>
        </p:blipFill>
        <p:spPr>
          <a:xfrm>
            <a:off x="4404824" y="1788039"/>
            <a:ext cx="2467031" cy="3182112"/>
          </a:xfrm>
          <a:prstGeom prst="rect">
            <a:avLst/>
          </a:prstGeom>
          <a:ln>
            <a:solidFill>
              <a:schemeClr val="accent1"/>
            </a:solidFill>
          </a:ln>
        </p:spPr>
      </p:pic>
      <p:sp>
        <p:nvSpPr>
          <p:cNvPr id="2" name="Title 1"/>
          <p:cNvSpPr>
            <a:spLocks noGrp="1"/>
          </p:cNvSpPr>
          <p:nvPr>
            <p:ph type="title"/>
          </p:nvPr>
        </p:nvSpPr>
        <p:spPr>
          <a:xfrm>
            <a:off x="421821" y="257386"/>
            <a:ext cx="10707189" cy="953891"/>
          </a:xfrm>
        </p:spPr>
        <p:txBody>
          <a:bodyPr/>
          <a:lstStyle/>
          <a:p>
            <a:r>
              <a:rPr lang="en-US" sz="4000" dirty="0"/>
              <a:t>Language Identification Card</a:t>
            </a:r>
          </a:p>
        </p:txBody>
      </p:sp>
      <p:sp>
        <p:nvSpPr>
          <p:cNvPr id="4" name="TextBox 3"/>
          <p:cNvSpPr txBox="1"/>
          <p:nvPr/>
        </p:nvSpPr>
        <p:spPr>
          <a:xfrm>
            <a:off x="491000" y="2332653"/>
            <a:ext cx="3140310" cy="3016210"/>
          </a:xfrm>
          <a:prstGeom prst="rect">
            <a:avLst/>
          </a:prstGeom>
          <a:noFill/>
        </p:spPr>
        <p:txBody>
          <a:bodyPr wrap="square" rtlCol="0">
            <a:spAutoFit/>
          </a:bodyPr>
          <a:lstStyle/>
          <a:p>
            <a:pPr lvl="0"/>
            <a:r>
              <a:rPr lang="en-US" sz="1400" dirty="0">
                <a:latin typeface="+mj-lt"/>
              </a:rPr>
              <a:t>When an enumerator encounters a language barrier at the door, they will be able to show the Language Identification Card which features a brief statement in 59 non-English languages.</a:t>
            </a:r>
          </a:p>
          <a:p>
            <a:pPr lvl="0"/>
            <a:endParaRPr lang="en-US" sz="1400" dirty="0">
              <a:latin typeface="+mj-lt"/>
            </a:endParaRPr>
          </a:p>
          <a:p>
            <a:r>
              <a:rPr lang="en-US" sz="1400" dirty="0">
                <a:latin typeface="+mj-lt"/>
              </a:rPr>
              <a:t>Enumerators use the Language Identification Card to help identify the language spoken by a household.</a:t>
            </a:r>
          </a:p>
          <a:p>
            <a:pPr lvl="0"/>
            <a:endParaRPr lang="en-US" dirty="0"/>
          </a:p>
          <a:p>
            <a:endParaRPr lang="en-US" dirty="0"/>
          </a:p>
        </p:txBody>
      </p:sp>
      <p:pic>
        <p:nvPicPr>
          <p:cNvPr id="5" name="Picture 4"/>
          <p:cNvPicPr>
            <a:picLocks noChangeAspect="1"/>
          </p:cNvPicPr>
          <p:nvPr/>
        </p:nvPicPr>
        <p:blipFill>
          <a:blip r:embed="rId5"/>
          <a:stretch>
            <a:fillRect/>
          </a:stretch>
        </p:blipFill>
        <p:spPr>
          <a:xfrm>
            <a:off x="4020066" y="2361412"/>
            <a:ext cx="2453717" cy="3177960"/>
          </a:xfrm>
          <a:prstGeom prst="rect">
            <a:avLst/>
          </a:prstGeom>
          <a:ln>
            <a:solidFill>
              <a:schemeClr val="accent1"/>
            </a:solidFill>
          </a:ln>
        </p:spPr>
      </p:pic>
      <p:pic>
        <p:nvPicPr>
          <p:cNvPr id="12" name="Picture 11"/>
          <p:cNvPicPr>
            <a:picLocks noChangeAspect="1"/>
          </p:cNvPicPr>
          <p:nvPr/>
        </p:nvPicPr>
        <p:blipFill>
          <a:blip r:embed="rId6"/>
          <a:stretch>
            <a:fillRect/>
          </a:stretch>
        </p:blipFill>
        <p:spPr>
          <a:xfrm>
            <a:off x="6487612" y="2357497"/>
            <a:ext cx="2467031" cy="3182112"/>
          </a:xfrm>
          <a:prstGeom prst="rect">
            <a:avLst/>
          </a:prstGeom>
          <a:ln>
            <a:solidFill>
              <a:schemeClr val="accent1"/>
            </a:solidFill>
          </a:ln>
        </p:spPr>
      </p:pic>
      <p:pic>
        <p:nvPicPr>
          <p:cNvPr id="13" name="Picture 12"/>
          <p:cNvPicPr>
            <a:picLocks noChangeAspect="1"/>
          </p:cNvPicPr>
          <p:nvPr/>
        </p:nvPicPr>
        <p:blipFill>
          <a:blip r:embed="rId7"/>
          <a:stretch>
            <a:fillRect/>
          </a:stretch>
        </p:blipFill>
        <p:spPr>
          <a:xfrm>
            <a:off x="8967776" y="2357118"/>
            <a:ext cx="2450819" cy="3182112"/>
          </a:xfrm>
          <a:prstGeom prst="rect">
            <a:avLst/>
          </a:prstGeom>
          <a:ln>
            <a:solidFill>
              <a:schemeClr val="accent1"/>
            </a:solidFill>
          </a:ln>
        </p:spPr>
      </p:pic>
      <p:sp>
        <p:nvSpPr>
          <p:cNvPr id="10" name="Rounded Rectangular Callout 9"/>
          <p:cNvSpPr/>
          <p:nvPr/>
        </p:nvSpPr>
        <p:spPr>
          <a:xfrm>
            <a:off x="6456310" y="1227393"/>
            <a:ext cx="3326167" cy="1106684"/>
          </a:xfrm>
          <a:prstGeom prst="wedgeRoundRectCallout">
            <a:avLst>
              <a:gd name="adj1" fmla="val -58853"/>
              <a:gd name="adj2" fmla="val 90766"/>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215493"/>
                </a:solidFill>
              </a:rPr>
              <a:t>I work for the U.S. Census Bureau. Is someone here now who speaks English and can help us? If not, someone may contact you who speaks _________.</a:t>
            </a:r>
          </a:p>
        </p:txBody>
      </p:sp>
    </p:spTree>
    <p:extLst>
      <p:ext uri="{BB962C8B-B14F-4D97-AF65-F5344CB8AC3E}">
        <p14:creationId xmlns:p14="http://schemas.microsoft.com/office/powerpoint/2010/main" val="18994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106" t="4619" r="2380" b="54475"/>
          <a:stretch/>
        </p:blipFill>
        <p:spPr>
          <a:xfrm>
            <a:off x="5045254" y="1380627"/>
            <a:ext cx="4648673" cy="1554508"/>
          </a:xfrm>
          <a:prstGeom prst="rect">
            <a:avLst/>
          </a:prstGeom>
          <a:ln>
            <a:solidFill>
              <a:srgbClr val="002060"/>
            </a:solidFill>
          </a:ln>
        </p:spPr>
      </p:pic>
      <p:pic>
        <p:nvPicPr>
          <p:cNvPr id="17" name="Picture 16"/>
          <p:cNvPicPr>
            <a:picLocks noChangeAspect="1"/>
          </p:cNvPicPr>
          <p:nvPr/>
        </p:nvPicPr>
        <p:blipFill rotWithShape="1">
          <a:blip r:embed="rId4"/>
          <a:srcRect b="52265"/>
          <a:stretch/>
        </p:blipFill>
        <p:spPr>
          <a:xfrm>
            <a:off x="5617659" y="2332364"/>
            <a:ext cx="4648673" cy="1593952"/>
          </a:xfrm>
          <a:prstGeom prst="rect">
            <a:avLst/>
          </a:prstGeom>
          <a:ln>
            <a:solidFill>
              <a:srgbClr val="002060"/>
            </a:solidFill>
          </a:ln>
        </p:spPr>
      </p:pic>
      <p:pic>
        <p:nvPicPr>
          <p:cNvPr id="21" name="Picture 20"/>
          <p:cNvPicPr>
            <a:picLocks noChangeAspect="1"/>
          </p:cNvPicPr>
          <p:nvPr/>
        </p:nvPicPr>
        <p:blipFill rotWithShape="1">
          <a:blip r:embed="rId5"/>
          <a:srcRect b="55437"/>
          <a:stretch/>
        </p:blipFill>
        <p:spPr>
          <a:xfrm>
            <a:off x="6190064" y="3221963"/>
            <a:ext cx="4648673" cy="1408705"/>
          </a:xfrm>
          <a:prstGeom prst="rect">
            <a:avLst/>
          </a:prstGeom>
          <a:ln>
            <a:solidFill>
              <a:srgbClr val="002060"/>
            </a:solidFill>
          </a:ln>
        </p:spPr>
      </p:pic>
      <p:sp>
        <p:nvSpPr>
          <p:cNvPr id="3" name="Title 2"/>
          <p:cNvSpPr>
            <a:spLocks noGrp="1"/>
          </p:cNvSpPr>
          <p:nvPr>
            <p:ph type="title"/>
          </p:nvPr>
        </p:nvSpPr>
        <p:spPr>
          <a:xfrm>
            <a:off x="462998" y="430151"/>
            <a:ext cx="10707189" cy="808097"/>
          </a:xfrm>
        </p:spPr>
        <p:txBody>
          <a:bodyPr/>
          <a:lstStyle/>
          <a:p>
            <a:r>
              <a:rPr lang="en-US" sz="4000" dirty="0"/>
              <a:t>Language Glossaries</a:t>
            </a:r>
          </a:p>
        </p:txBody>
      </p:sp>
      <p:sp>
        <p:nvSpPr>
          <p:cNvPr id="8" name="Rectangle 7"/>
          <p:cNvSpPr/>
          <p:nvPr/>
        </p:nvSpPr>
        <p:spPr>
          <a:xfrm>
            <a:off x="462998" y="5714501"/>
            <a:ext cx="10891519" cy="276999"/>
          </a:xfrm>
          <a:prstGeom prst="rect">
            <a:avLst/>
          </a:prstGeom>
        </p:spPr>
        <p:txBody>
          <a:bodyPr wrap="square">
            <a:spAutoFit/>
          </a:bodyPr>
          <a:lstStyle/>
          <a:p>
            <a:r>
              <a:rPr lang="en-US" sz="1200" dirty="0">
                <a:solidFill>
                  <a:srgbClr val="0070C0"/>
                </a:solidFill>
              </a:rPr>
              <a:t>https://www.census.gov/programs-surveys/decennial-census/2020-census/planning-management/language-resources/language-glossaries.html</a:t>
            </a:r>
          </a:p>
        </p:txBody>
      </p:sp>
      <p:pic>
        <p:nvPicPr>
          <p:cNvPr id="14" name="Picture 13"/>
          <p:cNvPicPr>
            <a:picLocks noChangeAspect="1"/>
          </p:cNvPicPr>
          <p:nvPr/>
        </p:nvPicPr>
        <p:blipFill rotWithShape="1">
          <a:blip r:embed="rId6"/>
          <a:srcRect l="205" t="-1491" r="-205" b="52863"/>
          <a:stretch/>
        </p:blipFill>
        <p:spPr>
          <a:xfrm>
            <a:off x="6784278" y="4029251"/>
            <a:ext cx="4648673" cy="1552976"/>
          </a:xfrm>
          <a:prstGeom prst="rect">
            <a:avLst/>
          </a:prstGeom>
          <a:ln>
            <a:solidFill>
              <a:srgbClr val="002060"/>
            </a:solidFill>
          </a:ln>
        </p:spPr>
      </p:pic>
      <p:sp>
        <p:nvSpPr>
          <p:cNvPr id="2" name="TextBox 1"/>
          <p:cNvSpPr txBox="1"/>
          <p:nvPr/>
        </p:nvSpPr>
        <p:spPr>
          <a:xfrm>
            <a:off x="716097" y="1685581"/>
            <a:ext cx="3756752" cy="3970318"/>
          </a:xfrm>
          <a:prstGeom prst="rect">
            <a:avLst/>
          </a:prstGeom>
          <a:noFill/>
        </p:spPr>
        <p:txBody>
          <a:bodyPr wrap="square" rtlCol="0">
            <a:spAutoFit/>
          </a:bodyPr>
          <a:lstStyle/>
          <a:p>
            <a:pPr lvl="0"/>
            <a:r>
              <a:rPr lang="en-US" dirty="0">
                <a:latin typeface="Century Gothic" panose="020B0502020202020204" pitchFamily="34" charset="0"/>
              </a:rPr>
              <a:t>The Census Bureau will provide the Language Identification Card to field staff that help identify a language spoken by a household.</a:t>
            </a:r>
          </a:p>
          <a:p>
            <a:pPr lvl="0"/>
            <a:endParaRPr lang="en-US" dirty="0">
              <a:latin typeface="Century Gothic" panose="020B0502020202020204" pitchFamily="34" charset="0"/>
            </a:endParaRPr>
          </a:p>
          <a:p>
            <a:pPr lvl="0"/>
            <a:r>
              <a:rPr lang="en-US" dirty="0">
                <a:latin typeface="Century Gothic" panose="020B0502020202020204" pitchFamily="34" charset="0"/>
              </a:rPr>
              <a:t>When an enumerator encounters a language barrier at the door, they will be able to show the Language Identification Card that features a brief statement in 59 non-English languages.</a:t>
            </a:r>
          </a:p>
          <a:p>
            <a:endParaRPr lang="en-US" dirty="0"/>
          </a:p>
        </p:txBody>
      </p:sp>
    </p:spTree>
    <p:extLst>
      <p:ext uri="{BB962C8B-B14F-4D97-AF65-F5344CB8AC3E}">
        <p14:creationId xmlns:p14="http://schemas.microsoft.com/office/powerpoint/2010/main" val="193853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3201-96BD-4DAD-907A-F5E45720B3D6}"/>
              </a:ext>
            </a:extLst>
          </p:cNvPr>
          <p:cNvSpPr>
            <a:spLocks noGrp="1"/>
          </p:cNvSpPr>
          <p:nvPr>
            <p:ph type="title"/>
          </p:nvPr>
        </p:nvSpPr>
        <p:spPr>
          <a:xfrm>
            <a:off x="667512" y="0"/>
            <a:ext cx="10707189" cy="1325563"/>
          </a:xfrm>
        </p:spPr>
        <p:txBody>
          <a:bodyPr anchor="ctr"/>
          <a:lstStyle/>
          <a:p>
            <a:pPr algn="ctr"/>
            <a:r>
              <a:rPr lang="en-US" dirty="0"/>
              <a:t>Avoid Scams at Home</a:t>
            </a:r>
          </a:p>
        </p:txBody>
      </p:sp>
      <p:sp>
        <p:nvSpPr>
          <p:cNvPr id="3" name="Content Placeholder 2">
            <a:extLst>
              <a:ext uri="{FF2B5EF4-FFF2-40B4-BE49-F238E27FC236}">
                <a16:creationId xmlns:a16="http://schemas.microsoft.com/office/drawing/2014/main" id="{44694972-7C13-4FCE-A454-EAF23AE875AE}"/>
              </a:ext>
            </a:extLst>
          </p:cNvPr>
          <p:cNvSpPr>
            <a:spLocks noGrp="1"/>
          </p:cNvSpPr>
          <p:nvPr>
            <p:ph idx="1"/>
          </p:nvPr>
        </p:nvSpPr>
        <p:spPr>
          <a:xfrm>
            <a:off x="321472" y="1325562"/>
            <a:ext cx="11053230" cy="4999037"/>
          </a:xfrm>
        </p:spPr>
        <p:txBody>
          <a:bodyPr>
            <a:normAutofit lnSpcReduction="10000"/>
          </a:bodyPr>
          <a:lstStyle/>
          <a:p>
            <a:pPr marL="285750" indent="-285750">
              <a:buFont typeface="Arial" panose="020B0604020202020204" pitchFamily="34" charset="0"/>
              <a:buChar char="•"/>
            </a:pPr>
            <a:r>
              <a:rPr lang="en-US" sz="3200" dirty="0"/>
              <a:t>If someone visits your home, verify their identity by checking that they have: </a:t>
            </a:r>
          </a:p>
          <a:p>
            <a:pPr marL="457196" lvl="2" indent="-285750">
              <a:buFont typeface="Courier New" panose="02070309020205020404" pitchFamily="49" charset="0"/>
              <a:buChar char="o"/>
            </a:pPr>
            <a:r>
              <a:rPr lang="en-US" sz="2800" dirty="0"/>
              <a:t>Valid photo ID badge, a Department of Commerce watermark, and an expiration date.</a:t>
            </a:r>
          </a:p>
          <a:p>
            <a:pPr marL="457196" lvl="2" indent="-285750">
              <a:buFont typeface="Courier New" panose="02070309020205020404" pitchFamily="49" charset="0"/>
              <a:buChar char="o"/>
            </a:pPr>
            <a:r>
              <a:rPr lang="en-US" sz="2800" dirty="0"/>
              <a:t>Census Bureau phone/laptop and a bag with the Census Bureau logo. </a:t>
            </a:r>
          </a:p>
          <a:p>
            <a:pPr marL="285750" indent="-285750">
              <a:buFont typeface="Arial" panose="020B0604020202020204" pitchFamily="34" charset="0"/>
              <a:buChar char="•"/>
            </a:pPr>
            <a:r>
              <a:rPr lang="en-US" sz="3000" dirty="0"/>
              <a:t>If you want to verify that someone is a legitimate Census Bureau employee, you can look up their name at: </a:t>
            </a:r>
          </a:p>
          <a:p>
            <a:pPr marL="628641" lvl="3" indent="-285750">
              <a:buFont typeface="Courier New" panose="02070309020205020404" pitchFamily="49" charset="0"/>
              <a:buChar char="o"/>
            </a:pPr>
            <a:r>
              <a:rPr lang="en-US" sz="2800" dirty="0"/>
              <a:t>https://www.census.gov/cgi-bin/main/email.cgi </a:t>
            </a:r>
          </a:p>
          <a:p>
            <a:pPr marL="628641" lvl="3" indent="-285750">
              <a:buFont typeface="Courier New" panose="02070309020205020404" pitchFamily="49" charset="0"/>
              <a:buChar char="o"/>
            </a:pPr>
            <a:r>
              <a:rPr lang="en-US" sz="2800" dirty="0"/>
              <a:t>If you have more questions or need to report a scam, </a:t>
            </a:r>
            <a:br>
              <a:rPr lang="en-US" sz="2800" dirty="0"/>
            </a:br>
            <a:r>
              <a:rPr lang="en-US" sz="2800" dirty="0"/>
              <a:t>call the U.S. Census Bureau at </a:t>
            </a:r>
            <a:r>
              <a:rPr lang="en-US" sz="2800" b="1" dirty="0"/>
              <a:t>(818) 267-1700 or (800) 992-3530</a:t>
            </a:r>
            <a:r>
              <a:rPr lang="en-US" sz="2800" dirty="0"/>
              <a:t>.</a:t>
            </a:r>
          </a:p>
        </p:txBody>
      </p:sp>
      <p:sp>
        <p:nvSpPr>
          <p:cNvPr id="4" name="Slide Number Placeholder 3">
            <a:extLst>
              <a:ext uri="{FF2B5EF4-FFF2-40B4-BE49-F238E27FC236}">
                <a16:creationId xmlns:a16="http://schemas.microsoft.com/office/drawing/2014/main" id="{8E2B27FB-A472-411B-8098-009616255AD0}"/>
              </a:ext>
            </a:extLst>
          </p:cNvPr>
          <p:cNvSpPr>
            <a:spLocks noGrp="1"/>
          </p:cNvSpPr>
          <p:nvPr>
            <p:ph type="sldNum" sz="quarter" idx="11"/>
          </p:nvPr>
        </p:nvSpPr>
        <p:spPr/>
        <p:txBody>
          <a:bodyPr/>
          <a:lstStyle/>
          <a:p>
            <a:fld id="{2BEE099A-8562-47CA-944D-F82EDDAC5192}" type="slidenum">
              <a:rPr lang="en-US" smtClean="0"/>
              <a:pPr/>
              <a:t>33</a:t>
            </a:fld>
            <a:endParaRPr lang="en-US" dirty="0"/>
          </a:p>
        </p:txBody>
      </p:sp>
    </p:spTree>
    <p:extLst>
      <p:ext uri="{BB962C8B-B14F-4D97-AF65-F5344CB8AC3E}">
        <p14:creationId xmlns:p14="http://schemas.microsoft.com/office/powerpoint/2010/main" val="1762153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F3779-6F31-8441-A070-1854B64AF12A}"/>
              </a:ext>
            </a:extLst>
          </p:cNvPr>
          <p:cNvSpPr>
            <a:spLocks noGrp="1"/>
          </p:cNvSpPr>
          <p:nvPr>
            <p:ph type="title"/>
          </p:nvPr>
        </p:nvSpPr>
        <p:spPr>
          <a:xfrm>
            <a:off x="611625" y="2959763"/>
            <a:ext cx="4622113" cy="1404811"/>
          </a:xfrm>
        </p:spPr>
        <p:txBody>
          <a:bodyPr/>
          <a:lstStyle/>
          <a:p>
            <a:r>
              <a:rPr lang="en-US" sz="3400" dirty="0"/>
              <a:t>Publicly Available</a:t>
            </a:r>
            <a:br>
              <a:rPr lang="en-US" sz="3400" dirty="0"/>
            </a:br>
            <a:r>
              <a:rPr lang="en-US" sz="3400" dirty="0"/>
              <a:t>Resources</a:t>
            </a:r>
            <a:br>
              <a:rPr lang="en-US" sz="3400" dirty="0"/>
            </a:br>
            <a:endParaRPr lang="en-US" sz="3400" dirty="0"/>
          </a:p>
        </p:txBody>
      </p:sp>
      <p:sp>
        <p:nvSpPr>
          <p:cNvPr id="6" name="Content Placeholder 5">
            <a:extLst>
              <a:ext uri="{FF2B5EF4-FFF2-40B4-BE49-F238E27FC236}">
                <a16:creationId xmlns:a16="http://schemas.microsoft.com/office/drawing/2014/main" id="{EF7B286F-50E7-F54F-9D01-D9035E0689D3}"/>
              </a:ext>
            </a:extLst>
          </p:cNvPr>
          <p:cNvSpPr>
            <a:spLocks noGrp="1"/>
          </p:cNvSpPr>
          <p:nvPr>
            <p:ph idx="1"/>
          </p:nvPr>
        </p:nvSpPr>
        <p:spPr>
          <a:xfrm>
            <a:off x="5686935" y="2822845"/>
            <a:ext cx="4792580" cy="1404811"/>
          </a:xfrm>
        </p:spPr>
        <p:txBody>
          <a:bodyPr anchor="t">
            <a:normAutofit/>
          </a:bodyPr>
          <a:lstStyle/>
          <a:p>
            <a:pPr marL="285750" indent="-285750">
              <a:buFont typeface="Arial" panose="020B0604020202020204" pitchFamily="34" charset="0"/>
              <a:buChar char="•"/>
            </a:pPr>
            <a:r>
              <a:rPr lang="en-US" sz="2000" b="0" dirty="0">
                <a:solidFill>
                  <a:srgbClr val="231F20"/>
                </a:solidFill>
              </a:rPr>
              <a:t>Language Support Memo</a:t>
            </a:r>
          </a:p>
          <a:p>
            <a:pPr marL="285750" indent="-285750">
              <a:buFont typeface="Arial" panose="020B0604020202020204" pitchFamily="34" charset="0"/>
              <a:buChar char="•"/>
            </a:pPr>
            <a:endParaRPr lang="en-US" sz="1000" b="0" dirty="0">
              <a:solidFill>
                <a:srgbClr val="231F20"/>
              </a:solidFill>
            </a:endParaRPr>
          </a:p>
          <a:p>
            <a:pPr marL="285750" indent="-285750">
              <a:buFont typeface="Arial" panose="020B0604020202020204" pitchFamily="34" charset="0"/>
              <a:buChar char="•"/>
            </a:pPr>
            <a:r>
              <a:rPr lang="en-US" sz="2000" b="0" dirty="0">
                <a:solidFill>
                  <a:srgbClr val="231F20"/>
                </a:solidFill>
              </a:rPr>
              <a:t>Language Resources Webpage</a:t>
            </a:r>
          </a:p>
          <a:p>
            <a:pPr marL="285750" indent="-285750">
              <a:buFont typeface="Arial" panose="020B0604020202020204" pitchFamily="34" charset="0"/>
              <a:buChar char="•"/>
            </a:pPr>
            <a:endParaRPr lang="en-US" sz="1000" b="0" dirty="0">
              <a:solidFill>
                <a:srgbClr val="231F20"/>
              </a:solidFill>
            </a:endParaRPr>
          </a:p>
          <a:p>
            <a:endParaRPr lang="en-US" sz="1600" dirty="0">
              <a:solidFill>
                <a:srgbClr val="231F20"/>
              </a:solidFill>
            </a:endParaRPr>
          </a:p>
        </p:txBody>
      </p:sp>
      <p:cxnSp>
        <p:nvCxnSpPr>
          <p:cNvPr id="10" name="Straight Connector 9">
            <a:extLst>
              <a:ext uri="{FF2B5EF4-FFF2-40B4-BE49-F238E27FC236}">
                <a16:creationId xmlns:a16="http://schemas.microsoft.com/office/drawing/2014/main" id="{01EBCC0F-02D1-8242-AE1E-C155D090A3B4}"/>
              </a:ext>
            </a:extLst>
          </p:cNvPr>
          <p:cNvCxnSpPr>
            <a:cxnSpLocks/>
          </p:cNvCxnSpPr>
          <p:nvPr/>
        </p:nvCxnSpPr>
        <p:spPr>
          <a:xfrm>
            <a:off x="4883267" y="2266467"/>
            <a:ext cx="0" cy="25175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43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469" y="-314637"/>
            <a:ext cx="12191999" cy="1325563"/>
          </a:xfrm>
        </p:spPr>
        <p:txBody>
          <a:bodyPr/>
          <a:lstStyle/>
          <a:p>
            <a:r>
              <a:rPr lang="en-US" sz="3600" dirty="0"/>
              <a:t>2020 Census Non-English Language Support Memo</a:t>
            </a:r>
          </a:p>
        </p:txBody>
      </p:sp>
      <p:sp>
        <p:nvSpPr>
          <p:cNvPr id="12" name="Slide Number Placeholder 11"/>
          <p:cNvSpPr>
            <a:spLocks noGrp="1"/>
          </p:cNvSpPr>
          <p:nvPr>
            <p:ph type="sldNum" sz="quarter" idx="4294967295"/>
          </p:nvPr>
        </p:nvSpPr>
        <p:spPr/>
        <p:txBody>
          <a:bodyPr/>
          <a:lstStyle/>
          <a:p>
            <a:fld id="{03AE04C5-3085-4F64-BC65-54FE2DBF6EB1}" type="slidenum">
              <a:rPr lang="en-US" smtClean="0"/>
              <a:pPr/>
              <a:t>35</a:t>
            </a:fld>
            <a:endParaRPr lang="en-US"/>
          </a:p>
        </p:txBody>
      </p:sp>
      <p:sp>
        <p:nvSpPr>
          <p:cNvPr id="5" name="TextBox 4"/>
          <p:cNvSpPr txBox="1"/>
          <p:nvPr/>
        </p:nvSpPr>
        <p:spPr>
          <a:xfrm>
            <a:off x="629599" y="5335190"/>
            <a:ext cx="11123364" cy="307777"/>
          </a:xfrm>
          <a:prstGeom prst="rect">
            <a:avLst/>
          </a:prstGeom>
          <a:noFill/>
        </p:spPr>
        <p:txBody>
          <a:bodyPr wrap="square" rtlCol="0">
            <a:spAutoFit/>
          </a:bodyPr>
          <a:lstStyle/>
          <a:p>
            <a:r>
              <a:rPr lang="en-US" sz="1400" dirty="0">
                <a:solidFill>
                  <a:srgbClr val="0070C0"/>
                </a:solidFill>
              </a:rPr>
              <a:t>https://www.census.gov/programs-surveys/decennial-census/2020-census/planning-management/memo-series/2020-memo-2018_06.html</a:t>
            </a:r>
          </a:p>
        </p:txBody>
      </p:sp>
      <p:sp>
        <p:nvSpPr>
          <p:cNvPr id="6" name="Content Placeholder 5"/>
          <p:cNvSpPr>
            <a:spLocks noGrp="1"/>
          </p:cNvSpPr>
          <p:nvPr>
            <p:ph idx="1"/>
          </p:nvPr>
        </p:nvSpPr>
        <p:spPr>
          <a:xfrm>
            <a:off x="629599" y="1792718"/>
            <a:ext cx="4918040" cy="1798781"/>
          </a:xfrm>
        </p:spPr>
        <p:txBody>
          <a:bodyPr>
            <a:normAutofit/>
          </a:bodyPr>
          <a:lstStyle/>
          <a:p>
            <a:r>
              <a:rPr lang="en-US" b="0" dirty="0"/>
              <a:t>This memorandum documents the 2020 Census Program decision regarding the number of non-English languages that will be supported, and the level of support, during the 2020 Census operations.</a:t>
            </a:r>
          </a:p>
        </p:txBody>
      </p:sp>
      <p:pic>
        <p:nvPicPr>
          <p:cNvPr id="4" name="Picture 3"/>
          <p:cNvPicPr>
            <a:picLocks noChangeAspect="1"/>
          </p:cNvPicPr>
          <p:nvPr/>
        </p:nvPicPr>
        <p:blipFill>
          <a:blip r:embed="rId2"/>
          <a:stretch>
            <a:fillRect/>
          </a:stretch>
        </p:blipFill>
        <p:spPr>
          <a:xfrm>
            <a:off x="7403754" y="1277956"/>
            <a:ext cx="3041228" cy="3944093"/>
          </a:xfrm>
          <a:prstGeom prst="rect">
            <a:avLst/>
          </a:prstGeom>
          <a:ln>
            <a:solidFill>
              <a:srgbClr val="0070C0"/>
            </a:solidFill>
          </a:ln>
        </p:spPr>
      </p:pic>
    </p:spTree>
    <p:extLst>
      <p:ext uri="{BB962C8B-B14F-4D97-AF65-F5344CB8AC3E}">
        <p14:creationId xmlns:p14="http://schemas.microsoft.com/office/powerpoint/2010/main" val="1295264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1469" y="-314637"/>
            <a:ext cx="12191999" cy="1325563"/>
          </a:xfrm>
        </p:spPr>
        <p:txBody>
          <a:bodyPr/>
          <a:lstStyle/>
          <a:p>
            <a:r>
              <a:rPr lang="en-US" sz="4000" dirty="0"/>
              <a:t>Language Resources Webpage</a:t>
            </a:r>
          </a:p>
        </p:txBody>
      </p:sp>
      <p:sp>
        <p:nvSpPr>
          <p:cNvPr id="12" name="Slide Number Placeholder 11"/>
          <p:cNvSpPr>
            <a:spLocks noGrp="1"/>
          </p:cNvSpPr>
          <p:nvPr>
            <p:ph type="sldNum" sz="quarter" idx="4294967295"/>
          </p:nvPr>
        </p:nvSpPr>
        <p:spPr/>
        <p:txBody>
          <a:bodyPr/>
          <a:lstStyle/>
          <a:p>
            <a:fld id="{03AE04C5-3085-4F64-BC65-54FE2DBF6EB1}" type="slidenum">
              <a:rPr lang="en-US" smtClean="0"/>
              <a:pPr/>
              <a:t>36</a:t>
            </a:fld>
            <a:endParaRPr lang="en-US"/>
          </a:p>
        </p:txBody>
      </p:sp>
      <p:pic>
        <p:nvPicPr>
          <p:cNvPr id="3" name="Picture 2"/>
          <p:cNvPicPr>
            <a:picLocks noChangeAspect="1"/>
          </p:cNvPicPr>
          <p:nvPr/>
        </p:nvPicPr>
        <p:blipFill>
          <a:blip r:embed="rId2"/>
          <a:stretch>
            <a:fillRect/>
          </a:stretch>
        </p:blipFill>
        <p:spPr>
          <a:xfrm>
            <a:off x="6080728" y="1197611"/>
            <a:ext cx="5419281" cy="4396775"/>
          </a:xfrm>
          <a:prstGeom prst="rect">
            <a:avLst/>
          </a:prstGeom>
          <a:ln>
            <a:solidFill>
              <a:srgbClr val="0070C0"/>
            </a:solidFill>
          </a:ln>
        </p:spPr>
      </p:pic>
      <p:sp>
        <p:nvSpPr>
          <p:cNvPr id="5" name="TextBox 4"/>
          <p:cNvSpPr txBox="1"/>
          <p:nvPr/>
        </p:nvSpPr>
        <p:spPr>
          <a:xfrm>
            <a:off x="749147" y="5594386"/>
            <a:ext cx="11123364" cy="307777"/>
          </a:xfrm>
          <a:prstGeom prst="rect">
            <a:avLst/>
          </a:prstGeom>
          <a:noFill/>
        </p:spPr>
        <p:txBody>
          <a:bodyPr wrap="square" rtlCol="0">
            <a:spAutoFit/>
          </a:bodyPr>
          <a:lstStyle/>
          <a:p>
            <a:r>
              <a:rPr lang="en-US" sz="1400" dirty="0">
                <a:solidFill>
                  <a:srgbClr val="0070C0"/>
                </a:solidFill>
              </a:rPr>
              <a:t>https://www.census.gov/programs-surveys/decennial-census/2020-census/planning-management/language-resources.html</a:t>
            </a:r>
          </a:p>
        </p:txBody>
      </p:sp>
      <p:sp>
        <p:nvSpPr>
          <p:cNvPr id="6" name="Content Placeholder 5"/>
          <p:cNvSpPr>
            <a:spLocks noGrp="1"/>
          </p:cNvSpPr>
          <p:nvPr>
            <p:ph idx="1"/>
          </p:nvPr>
        </p:nvSpPr>
        <p:spPr>
          <a:xfrm>
            <a:off x="629599" y="1792718"/>
            <a:ext cx="4918040" cy="1798781"/>
          </a:xfrm>
        </p:spPr>
        <p:txBody>
          <a:bodyPr>
            <a:normAutofit/>
          </a:bodyPr>
          <a:lstStyle/>
          <a:p>
            <a:r>
              <a:rPr lang="en-US" b="0" dirty="0"/>
              <a:t>The census.gov website will include video language guides, print language guides, language glossaries, and template versions of the guides and glossaries.</a:t>
            </a:r>
          </a:p>
          <a:p>
            <a:endParaRPr lang="en-US" b="0" dirty="0"/>
          </a:p>
        </p:txBody>
      </p:sp>
    </p:spTree>
    <p:extLst>
      <p:ext uri="{BB962C8B-B14F-4D97-AF65-F5344CB8AC3E}">
        <p14:creationId xmlns:p14="http://schemas.microsoft.com/office/powerpoint/2010/main" val="149293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69017" y="2804272"/>
            <a:ext cx="5216321" cy="2984500"/>
          </a:xfrm>
          <a:prstGeom prst="rect">
            <a:avLst/>
          </a:prstGeom>
          <a:solidFill>
            <a:srgbClr val="EDF2F9"/>
          </a:solidFill>
          <a:ln>
            <a:noFill/>
          </a:ln>
        </p:spPr>
        <p:style>
          <a:lnRef idx="1">
            <a:schemeClr val="accent1"/>
          </a:lnRef>
          <a:fillRef idx="2">
            <a:schemeClr val="accent1"/>
          </a:fillRef>
          <a:effectRef idx="1">
            <a:schemeClr val="accent1"/>
          </a:effectRef>
          <a:fontRef idx="minor">
            <a:schemeClr val="dk1"/>
          </a:fontRef>
        </p:style>
        <p:txBody>
          <a:bodyPr rtlCol="0" anchor="t"/>
          <a:lstStyle/>
          <a:p>
            <a:pPr>
              <a:spcAft>
                <a:spcPts val="600"/>
              </a:spcAft>
            </a:pPr>
            <a:r>
              <a:rPr lang="en-US" sz="1400" b="1" dirty="0">
                <a:solidFill>
                  <a:schemeClr val="accent1">
                    <a:lumMod val="75000"/>
                  </a:schemeClr>
                </a:solidFill>
                <a:latin typeface="+mj-lt"/>
              </a:rPr>
              <a:t>59 Non-English Languages</a:t>
            </a:r>
          </a:p>
        </p:txBody>
      </p:sp>
      <p:graphicFrame>
        <p:nvGraphicFramePr>
          <p:cNvPr id="26" name="Table 25"/>
          <p:cNvGraphicFramePr>
            <a:graphicFrameLocks noGrp="1"/>
          </p:cNvGraphicFramePr>
          <p:nvPr/>
        </p:nvGraphicFramePr>
        <p:xfrm>
          <a:off x="566497" y="3145026"/>
          <a:ext cx="5383577" cy="2496732"/>
        </p:xfrm>
        <a:graphic>
          <a:graphicData uri="http://schemas.openxmlformats.org/drawingml/2006/table">
            <a:tbl>
              <a:tblPr firstRow="1" bandRow="1">
                <a:tableStyleId>{5C22544A-7EE6-4342-B048-85BDC9FD1C3A}</a:tableStyleId>
              </a:tblPr>
              <a:tblGrid>
                <a:gridCol w="1203121">
                  <a:extLst>
                    <a:ext uri="{9D8B030D-6E8A-4147-A177-3AD203B41FA5}">
                      <a16:colId xmlns:a16="http://schemas.microsoft.com/office/drawing/2014/main" val="3260796918"/>
                    </a:ext>
                  </a:extLst>
                </a:gridCol>
                <a:gridCol w="889000">
                  <a:extLst>
                    <a:ext uri="{9D8B030D-6E8A-4147-A177-3AD203B41FA5}">
                      <a16:colId xmlns:a16="http://schemas.microsoft.com/office/drawing/2014/main" val="161387545"/>
                    </a:ext>
                  </a:extLst>
                </a:gridCol>
                <a:gridCol w="838200">
                  <a:extLst>
                    <a:ext uri="{9D8B030D-6E8A-4147-A177-3AD203B41FA5}">
                      <a16:colId xmlns:a16="http://schemas.microsoft.com/office/drawing/2014/main" val="1629139538"/>
                    </a:ext>
                  </a:extLst>
                </a:gridCol>
                <a:gridCol w="927100">
                  <a:extLst>
                    <a:ext uri="{9D8B030D-6E8A-4147-A177-3AD203B41FA5}">
                      <a16:colId xmlns:a16="http://schemas.microsoft.com/office/drawing/2014/main" val="3872559366"/>
                    </a:ext>
                  </a:extLst>
                </a:gridCol>
                <a:gridCol w="1526156">
                  <a:extLst>
                    <a:ext uri="{9D8B030D-6E8A-4147-A177-3AD203B41FA5}">
                      <a16:colId xmlns:a16="http://schemas.microsoft.com/office/drawing/2014/main" val="1529331261"/>
                    </a:ext>
                  </a:extLst>
                </a:gridCol>
              </a:tblGrid>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Spanish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1">
                              <a:lumMod val="75000"/>
                            </a:schemeClr>
                          </a:solidFill>
                          <a:effectLst/>
                          <a:latin typeface="+mj-lt"/>
                          <a:ea typeface="+mn-ea"/>
                          <a:cs typeface="+mn-cs"/>
                        </a:rPr>
                        <a:t>Italian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Khmer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dirty="0">
                          <a:solidFill>
                            <a:schemeClr val="accent1">
                              <a:lumMod val="75000"/>
                            </a:schemeClr>
                          </a:solidFill>
                          <a:effectLst/>
                          <a:latin typeface="+mj-lt"/>
                          <a:ea typeface="+mn-ea"/>
                          <a:cs typeface="+mn-cs"/>
                        </a:rPr>
                        <a:t>Tamil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Croatian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485477"/>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Farsi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Nepali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Navajo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Bulgarian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198314"/>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Vietnamese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German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Urdu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Hungarian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Twi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28039"/>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Korean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Armenian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Romanian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Hebrew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Lithuanian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014387"/>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Hindi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Telugu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Malayalam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Yoruba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715595"/>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Ukrainian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Burmese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Swahili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Czech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975147"/>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Tagalog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Bengali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Punjabi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Yiddish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Igbo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371144"/>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Polish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Greek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Lao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Indonesian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Marathi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59967"/>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Amharic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Hmong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Serbian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Sinhala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7144690"/>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Haitian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Somali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Albanian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Tigrinya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Slovak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6137085"/>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Thai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Turkish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Ilocano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200" b="0" kern="1200" dirty="0">
                          <a:solidFill>
                            <a:schemeClr val="accent1">
                              <a:lumMod val="75000"/>
                            </a:schemeClr>
                          </a:solidFill>
                          <a:effectLst/>
                          <a:latin typeface="+mj-lt"/>
                          <a:ea typeface="+mn-ea"/>
                          <a:cs typeface="+mn-cs"/>
                        </a:rPr>
                        <a:t>American</a:t>
                      </a:r>
                    </a:p>
                    <a:p>
                      <a:r>
                        <a:rPr lang="en-US" sz="1200" b="0" kern="1200" dirty="0">
                          <a:solidFill>
                            <a:schemeClr val="accent1">
                              <a:lumMod val="75000"/>
                            </a:schemeClr>
                          </a:solidFill>
                          <a:effectLst/>
                          <a:latin typeface="+mj-lt"/>
                          <a:ea typeface="+mn-ea"/>
                          <a:cs typeface="+mn-cs"/>
                        </a:rPr>
                        <a:t>Sign Language</a:t>
                      </a:r>
                      <a:endParaRPr lang="en-US" sz="1200" b="0" dirty="0">
                        <a:solidFill>
                          <a:schemeClr val="accent1">
                            <a:lumMod val="75000"/>
                          </a:schemeClr>
                        </a:solidFill>
                        <a:latin typeface="+mj-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917876"/>
                  </a:ext>
                </a:extLst>
              </a:tr>
              <a:tr h="208061">
                <a:tc>
                  <a:txBody>
                    <a:bodyPr/>
                    <a:lstStyle/>
                    <a:p>
                      <a:pPr marL="0" marR="0">
                        <a:lnSpc>
                          <a:spcPct val="115000"/>
                        </a:lnSpc>
                        <a:spcBef>
                          <a:spcPts val="0"/>
                        </a:spcBef>
                        <a:spcAft>
                          <a:spcPts val="0"/>
                        </a:spcAft>
                      </a:pPr>
                      <a:r>
                        <a:rPr lang="en-US" sz="1200" b="0" kern="1200" dirty="0">
                          <a:solidFill>
                            <a:schemeClr val="accent1">
                              <a:lumMod val="75000"/>
                            </a:schemeClr>
                          </a:solidFill>
                          <a:effectLst/>
                          <a:latin typeface="+mj-lt"/>
                          <a:ea typeface="+mn-ea"/>
                          <a:cs typeface="+mn-cs"/>
                        </a:rPr>
                        <a:t>Japanese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1">
                              <a:lumMod val="75000"/>
                            </a:schemeClr>
                          </a:solidFill>
                          <a:effectLst/>
                          <a:latin typeface="+mj-lt"/>
                          <a:ea typeface="+mn-ea"/>
                          <a:cs typeface="+mn-cs"/>
                        </a:rPr>
                        <a:t>Gujarati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dirty="0">
                          <a:solidFill>
                            <a:schemeClr val="accent1">
                              <a:lumMod val="75000"/>
                            </a:schemeClr>
                          </a:solidFill>
                          <a:effectLst/>
                          <a:latin typeface="+mj-lt"/>
                          <a:ea typeface="+mn-ea"/>
                          <a:cs typeface="+mn-cs"/>
                        </a:rPr>
                        <a:t>Bosnian</a:t>
                      </a:r>
                      <a:endParaRPr lang="en-US" sz="1200" b="0" dirty="0">
                        <a:solidFill>
                          <a:schemeClr val="accent1">
                            <a:lumMod val="75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kern="1200" dirty="0">
                          <a:solidFill>
                            <a:schemeClr val="accent1">
                              <a:lumMod val="75000"/>
                            </a:schemeClr>
                          </a:solidFill>
                          <a:effectLst/>
                          <a:latin typeface="+mj-lt"/>
                          <a:ea typeface="+mn-ea"/>
                          <a:cs typeface="+mn-cs"/>
                        </a:rPr>
                        <a:t>Dutch</a:t>
                      </a:r>
                      <a:endParaRPr lang="en-US" sz="1200" b="0" dirty="0">
                        <a:solidFill>
                          <a:schemeClr val="accent1">
                            <a:lumMod val="75000"/>
                          </a:schemeClr>
                        </a:solidFill>
                        <a:latin typeface="+mj-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2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299807"/>
                  </a:ext>
                </a:extLst>
              </a:tr>
            </a:tbl>
          </a:graphicData>
        </a:graphic>
      </p:graphicFrame>
      <p:sp>
        <p:nvSpPr>
          <p:cNvPr id="20" name="Title 1"/>
          <p:cNvSpPr>
            <a:spLocks noGrp="1"/>
          </p:cNvSpPr>
          <p:nvPr>
            <p:ph type="title"/>
          </p:nvPr>
        </p:nvSpPr>
        <p:spPr>
          <a:xfrm>
            <a:off x="376896" y="277709"/>
            <a:ext cx="10707189" cy="859064"/>
          </a:xfrm>
        </p:spPr>
        <p:txBody>
          <a:bodyPr/>
          <a:lstStyle/>
          <a:p>
            <a:r>
              <a:rPr lang="en-US" sz="4000" dirty="0"/>
              <a:t>Language Resources Webpage </a:t>
            </a:r>
            <a:r>
              <a:rPr lang="en-US" sz="3000" b="0" dirty="0"/>
              <a:t>(cont’d)</a:t>
            </a:r>
            <a:endParaRPr lang="en-US" sz="4000" dirty="0"/>
          </a:p>
        </p:txBody>
      </p:sp>
      <p:sp>
        <p:nvSpPr>
          <p:cNvPr id="31" name="Rectangle 30"/>
          <p:cNvSpPr/>
          <p:nvPr/>
        </p:nvSpPr>
        <p:spPr>
          <a:xfrm>
            <a:off x="389435" y="1226741"/>
            <a:ext cx="11259639" cy="1631216"/>
          </a:xfrm>
          <a:prstGeom prst="rect">
            <a:avLst/>
          </a:prstGeom>
        </p:spPr>
        <p:txBody>
          <a:bodyPr wrap="square">
            <a:spAutoFit/>
          </a:bodyPr>
          <a:lstStyle/>
          <a:p>
            <a:pPr lvl="0">
              <a:spcAft>
                <a:spcPts val="600"/>
              </a:spcAft>
            </a:pPr>
            <a:r>
              <a:rPr lang="en-US" dirty="0">
                <a:latin typeface="+mj-lt"/>
              </a:rPr>
              <a:t>Print language guides, language glossaries, and templates are available now at </a:t>
            </a:r>
          </a:p>
          <a:p>
            <a:pPr lvl="0">
              <a:spcAft>
                <a:spcPts val="600"/>
              </a:spcAft>
            </a:pPr>
            <a:r>
              <a:rPr lang="en-US" sz="1400" dirty="0">
                <a:solidFill>
                  <a:srgbClr val="0070C0"/>
                </a:solidFill>
                <a:latin typeface="+mj-lt"/>
              </a:rPr>
              <a:t>https://www.census.gov/programs-surveys/decennial-census/2020-census/planning-management/language-resources.html</a:t>
            </a:r>
          </a:p>
          <a:p>
            <a:pPr lvl="0">
              <a:spcAft>
                <a:spcPts val="600"/>
              </a:spcAft>
            </a:pPr>
            <a:endParaRPr lang="en-US" sz="1600" dirty="0">
              <a:latin typeface="+mj-lt"/>
            </a:endParaRPr>
          </a:p>
          <a:p>
            <a:pPr lvl="0">
              <a:spcAft>
                <a:spcPts val="600"/>
              </a:spcAft>
            </a:pPr>
            <a:r>
              <a:rPr lang="en-US" sz="1600" dirty="0">
                <a:latin typeface="+mj-lt"/>
              </a:rPr>
              <a:t>Video language guides in 59 non-English languages will become available in early 2020</a:t>
            </a:r>
          </a:p>
          <a:p>
            <a:pPr lvl="0"/>
            <a:endParaRPr lang="en-US" sz="1600" dirty="0">
              <a:latin typeface="+mj-lt"/>
            </a:endParaRPr>
          </a:p>
        </p:txBody>
      </p:sp>
      <p:pic>
        <p:nvPicPr>
          <p:cNvPr id="33" name="Picture 32"/>
          <p:cNvPicPr>
            <a:picLocks noChangeAspect="1"/>
          </p:cNvPicPr>
          <p:nvPr/>
        </p:nvPicPr>
        <p:blipFill>
          <a:blip r:embed="rId3"/>
          <a:stretch>
            <a:fillRect/>
          </a:stretch>
        </p:blipFill>
        <p:spPr>
          <a:xfrm>
            <a:off x="6144023" y="2809658"/>
            <a:ext cx="1634679" cy="2002696"/>
          </a:xfrm>
          <a:prstGeom prst="rect">
            <a:avLst/>
          </a:prstGeom>
          <a:ln>
            <a:solidFill>
              <a:srgbClr val="0070C0"/>
            </a:solidFill>
          </a:ln>
        </p:spPr>
      </p:pic>
      <p:pic>
        <p:nvPicPr>
          <p:cNvPr id="32" name="Picture 31"/>
          <p:cNvPicPr>
            <a:picLocks noChangeAspect="1"/>
          </p:cNvPicPr>
          <p:nvPr/>
        </p:nvPicPr>
        <p:blipFill>
          <a:blip r:embed="rId4"/>
          <a:stretch>
            <a:fillRect/>
          </a:stretch>
        </p:blipFill>
        <p:spPr>
          <a:xfrm rot="470275">
            <a:off x="6998810" y="3267793"/>
            <a:ext cx="1671299" cy="2041081"/>
          </a:xfrm>
          <a:prstGeom prst="rect">
            <a:avLst/>
          </a:prstGeom>
          <a:ln>
            <a:solidFill>
              <a:srgbClr val="0070C0"/>
            </a:solidFill>
          </a:ln>
        </p:spPr>
      </p:pic>
      <p:pic>
        <p:nvPicPr>
          <p:cNvPr id="7" name="Picture 6"/>
          <p:cNvPicPr>
            <a:picLocks noChangeAspect="1"/>
          </p:cNvPicPr>
          <p:nvPr/>
        </p:nvPicPr>
        <p:blipFill>
          <a:blip r:embed="rId5"/>
          <a:stretch>
            <a:fillRect/>
          </a:stretch>
        </p:blipFill>
        <p:spPr>
          <a:xfrm>
            <a:off x="8987685" y="2810296"/>
            <a:ext cx="2204423" cy="1696285"/>
          </a:xfrm>
          <a:prstGeom prst="rect">
            <a:avLst/>
          </a:prstGeom>
          <a:ln>
            <a:solidFill>
              <a:srgbClr val="0070C0"/>
            </a:solidFill>
          </a:ln>
        </p:spPr>
      </p:pic>
      <p:pic>
        <p:nvPicPr>
          <p:cNvPr id="8" name="Picture 7"/>
          <p:cNvPicPr>
            <a:picLocks noChangeAspect="1"/>
          </p:cNvPicPr>
          <p:nvPr/>
        </p:nvPicPr>
        <p:blipFill>
          <a:blip r:embed="rId6"/>
          <a:stretch>
            <a:fillRect/>
          </a:stretch>
        </p:blipFill>
        <p:spPr>
          <a:xfrm rot="299348">
            <a:off x="9517147" y="3643008"/>
            <a:ext cx="2234684" cy="1727146"/>
          </a:xfrm>
          <a:prstGeom prst="rect">
            <a:avLst/>
          </a:prstGeom>
          <a:ln>
            <a:solidFill>
              <a:srgbClr val="0070C0"/>
            </a:solidFill>
          </a:ln>
        </p:spPr>
      </p:pic>
    </p:spTree>
    <p:extLst>
      <p:ext uri="{BB962C8B-B14F-4D97-AF65-F5344CB8AC3E}">
        <p14:creationId xmlns:p14="http://schemas.microsoft.com/office/powerpoint/2010/main" val="126172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1CBB92-E889-4576-B3D6-7CB6F4578EED}"/>
              </a:ext>
            </a:extLst>
          </p:cNvPr>
          <p:cNvPicPr>
            <a:picLocks noGrp="1" noChangeAspect="1"/>
          </p:cNvPicPr>
          <p:nvPr>
            <p:ph idx="1"/>
          </p:nvPr>
        </p:nvPicPr>
        <p:blipFill>
          <a:blip r:embed="rId3"/>
          <a:stretch>
            <a:fillRect/>
          </a:stretch>
        </p:blipFill>
        <p:spPr>
          <a:xfrm>
            <a:off x="2743200" y="1791346"/>
            <a:ext cx="6705600" cy="4392417"/>
          </a:xfrm>
          <a:prstGeom prst="rect">
            <a:avLst/>
          </a:prstGeom>
        </p:spPr>
      </p:pic>
      <p:sp>
        <p:nvSpPr>
          <p:cNvPr id="4" name="Slide Number Placeholder 3">
            <a:extLst>
              <a:ext uri="{FF2B5EF4-FFF2-40B4-BE49-F238E27FC236}">
                <a16:creationId xmlns:a16="http://schemas.microsoft.com/office/drawing/2014/main" id="{B716CEF0-672D-43C7-B707-ED74F808A3D9}"/>
              </a:ext>
            </a:extLst>
          </p:cNvPr>
          <p:cNvSpPr>
            <a:spLocks noGrp="1"/>
          </p:cNvSpPr>
          <p:nvPr>
            <p:ph type="sldNum" sz="quarter" idx="12"/>
          </p:nvPr>
        </p:nvSpPr>
        <p:spPr>
          <a:xfrm>
            <a:off x="3505200" y="6356353"/>
            <a:ext cx="2133600" cy="365125"/>
          </a:xfrm>
          <a:prstGeom prst="rect">
            <a:avLst/>
          </a:prstGeom>
        </p:spPr>
        <p:txBody>
          <a:bodyPr vert="horz" lIns="91440" tIns="45720" rIns="91440" bIns="45720" rtlCol="0" anchor="ctr"/>
          <a:lstStyle>
            <a:defPPr>
              <a:defRPr lang="en-US"/>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212C905-FF40-4437-BDDD-7BDE312C732D}" type="slidenum">
              <a:rPr lang="en-US" smtClean="0"/>
              <a:pPr/>
              <a:t>38</a:t>
            </a:fld>
            <a:endParaRPr lang="en-US" dirty="0"/>
          </a:p>
        </p:txBody>
      </p:sp>
      <p:sp>
        <p:nvSpPr>
          <p:cNvPr id="6" name="Title 5">
            <a:extLst>
              <a:ext uri="{FF2B5EF4-FFF2-40B4-BE49-F238E27FC236}">
                <a16:creationId xmlns:a16="http://schemas.microsoft.com/office/drawing/2014/main" id="{FB088F5E-57C0-4269-B374-D5E4F9143B91}"/>
              </a:ext>
            </a:extLst>
          </p:cNvPr>
          <p:cNvSpPr>
            <a:spLocks noGrp="1"/>
          </p:cNvSpPr>
          <p:nvPr>
            <p:ph type="title"/>
          </p:nvPr>
        </p:nvSpPr>
        <p:spPr>
          <a:xfrm>
            <a:off x="2514599" y="351641"/>
            <a:ext cx="7772400" cy="646332"/>
          </a:xfrm>
        </p:spPr>
        <p:txBody>
          <a:bodyPr anchor="t" anchorCtr="0"/>
          <a:lstStyle/>
          <a:p>
            <a:pPr algn="ctr"/>
            <a:r>
              <a:rPr kumimoji="1" lang="en-US" altLang="zh-CN" sz="4000" dirty="0"/>
              <a:t>Response Area Outreach Map</a:t>
            </a:r>
            <a:endParaRPr lang="en-US" sz="4000" dirty="0"/>
          </a:p>
        </p:txBody>
      </p:sp>
      <p:sp>
        <p:nvSpPr>
          <p:cNvPr id="2" name="Rectangle 1">
            <a:extLst>
              <a:ext uri="{FF2B5EF4-FFF2-40B4-BE49-F238E27FC236}">
                <a16:creationId xmlns:a16="http://schemas.microsoft.com/office/drawing/2014/main" id="{E8507204-2A70-0D4A-B962-616A66180B54}"/>
              </a:ext>
            </a:extLst>
          </p:cNvPr>
          <p:cNvSpPr/>
          <p:nvPr/>
        </p:nvSpPr>
        <p:spPr>
          <a:xfrm>
            <a:off x="3718572" y="961540"/>
            <a:ext cx="5364453" cy="646331"/>
          </a:xfrm>
          <a:prstGeom prst="rect">
            <a:avLst/>
          </a:prstGeom>
        </p:spPr>
        <p:txBody>
          <a:bodyPr wrap="square">
            <a:spAutoFit/>
          </a:bodyPr>
          <a:lstStyle/>
          <a:p>
            <a:pPr algn="ctr"/>
            <a:r>
              <a:rPr lang="en-US" altLang="zh-TW" sz="3600" dirty="0">
                <a:solidFill>
                  <a:srgbClr val="215493"/>
                </a:solidFill>
                <a:latin typeface="Century Gothic" panose="020B0502020202020204" pitchFamily="34" charset="0"/>
              </a:rPr>
              <a:t>www.census.gov/roam</a:t>
            </a:r>
            <a:endParaRPr lang="en-US" sz="3600" dirty="0"/>
          </a:p>
        </p:txBody>
      </p:sp>
    </p:spTree>
    <p:extLst>
      <p:ext uri="{BB962C8B-B14F-4D97-AF65-F5344CB8AC3E}">
        <p14:creationId xmlns:p14="http://schemas.microsoft.com/office/powerpoint/2010/main" val="2874546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1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263F26D-3E5E-4676-8274-2ACE39035A12}"/>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pPr defTabSz="914400"/>
            <a:r>
              <a:rPr kumimoji="1" lang="en-US" altLang="zh-CN" sz="2700" kern="1200" dirty="0">
                <a:solidFill>
                  <a:srgbClr val="FFFFFF"/>
                </a:solidFill>
                <a:latin typeface="+mj-lt"/>
                <a:ea typeface="+mj-ea"/>
                <a:cs typeface="+mj-cs"/>
              </a:rPr>
              <a:t>Where We Are: Los Angeles </a:t>
            </a:r>
            <a:endParaRPr lang="en-US" sz="27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B6357586-0E8B-4F05-8C6B-623075C62301}"/>
              </a:ext>
            </a:extLst>
          </p:cNvPr>
          <p:cNvPicPr>
            <a:picLocks noChangeAspect="1"/>
          </p:cNvPicPr>
          <p:nvPr/>
        </p:nvPicPr>
        <p:blipFill>
          <a:blip r:embed="rId2"/>
          <a:stretch>
            <a:fillRect/>
          </a:stretch>
        </p:blipFill>
        <p:spPr>
          <a:xfrm>
            <a:off x="4204382" y="838200"/>
            <a:ext cx="7347537" cy="4775899"/>
          </a:xfrm>
          <a:prstGeom prst="rect">
            <a:avLst/>
          </a:prstGeom>
        </p:spPr>
      </p:pic>
      <p:sp>
        <p:nvSpPr>
          <p:cNvPr id="4" name="Slide Number Placeholder 3">
            <a:extLst>
              <a:ext uri="{FF2B5EF4-FFF2-40B4-BE49-F238E27FC236}">
                <a16:creationId xmlns:a16="http://schemas.microsoft.com/office/drawing/2014/main" id="{FDCC27DF-76F4-46EE-B7E6-FA31033A6D40}"/>
              </a:ext>
            </a:extLst>
          </p:cNvPr>
          <p:cNvSpPr>
            <a:spLocks noGrp="1"/>
          </p:cNvSpPr>
          <p:nvPr>
            <p:ph type="sldNum" sz="quarter" idx="11"/>
          </p:nvPr>
        </p:nvSpPr>
        <p:spPr>
          <a:xfrm>
            <a:off x="10926476" y="6356350"/>
            <a:ext cx="625443" cy="365125"/>
          </a:xfrm>
          <a:noFill/>
        </p:spPr>
        <p:txBody>
          <a:bodyPr vert="horz" lIns="91440" tIns="45720" rIns="91440" bIns="45720" rtlCol="0" anchor="ctr">
            <a:normAutofit/>
          </a:bodyPr>
          <a:lstStyle/>
          <a:p>
            <a:pPr algn="l">
              <a:spcAft>
                <a:spcPts val="600"/>
              </a:spcAft>
            </a:pPr>
            <a:fld id="{2BEE099A-8562-47CA-944D-F82EDDAC5192}" type="slidenum">
              <a:rPr lang="en-US" sz="1200">
                <a:solidFill>
                  <a:schemeClr val="tx1">
                    <a:tint val="75000"/>
                  </a:schemeClr>
                </a:solidFill>
              </a:rPr>
              <a:pPr algn="l">
                <a:spcAft>
                  <a:spcPts val="600"/>
                </a:spcAft>
              </a:pPr>
              <a:t>39</a:t>
            </a:fld>
            <a:endParaRPr lang="en-US" sz="1200">
              <a:solidFill>
                <a:schemeClr val="tx1">
                  <a:tint val="75000"/>
                </a:schemeClr>
              </a:solidFill>
            </a:endParaRPr>
          </a:p>
        </p:txBody>
      </p:sp>
    </p:spTree>
    <p:extLst>
      <p:ext uri="{BB962C8B-B14F-4D97-AF65-F5344CB8AC3E}">
        <p14:creationId xmlns:p14="http://schemas.microsoft.com/office/powerpoint/2010/main" val="210479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FD81-6E7D-4E8E-807B-244925972CB7}"/>
              </a:ext>
            </a:extLst>
          </p:cNvPr>
          <p:cNvSpPr>
            <a:spLocks noGrp="1"/>
          </p:cNvSpPr>
          <p:nvPr>
            <p:ph type="title"/>
          </p:nvPr>
        </p:nvSpPr>
        <p:spPr>
          <a:xfrm>
            <a:off x="502023" y="195212"/>
            <a:ext cx="10872677" cy="1023988"/>
          </a:xfrm>
        </p:spPr>
        <p:txBody>
          <a:bodyPr/>
          <a:lstStyle/>
          <a:p>
            <a:pPr algn="ctr"/>
            <a:r>
              <a:rPr lang="en-US" dirty="0"/>
              <a:t>It’s in the U.S. Constitution</a:t>
            </a:r>
          </a:p>
        </p:txBody>
      </p:sp>
      <p:sp>
        <p:nvSpPr>
          <p:cNvPr id="3" name="Content Placeholder 2">
            <a:extLst>
              <a:ext uri="{FF2B5EF4-FFF2-40B4-BE49-F238E27FC236}">
                <a16:creationId xmlns:a16="http://schemas.microsoft.com/office/drawing/2014/main" id="{B9EA79D7-5B8C-411A-86EE-536396A94C89}"/>
              </a:ext>
            </a:extLst>
          </p:cNvPr>
          <p:cNvSpPr>
            <a:spLocks noGrp="1"/>
          </p:cNvSpPr>
          <p:nvPr>
            <p:ph idx="1"/>
          </p:nvPr>
        </p:nvSpPr>
        <p:spPr>
          <a:xfrm>
            <a:off x="419740" y="1676400"/>
            <a:ext cx="11352519" cy="2795455"/>
          </a:xfrm>
        </p:spPr>
        <p:txBody>
          <a:bodyPr>
            <a:normAutofit/>
          </a:bodyPr>
          <a:lstStyle/>
          <a:p>
            <a:pPr>
              <a:lnSpc>
                <a:spcPct val="114000"/>
              </a:lnSpc>
            </a:pPr>
            <a:r>
              <a:rPr lang="en-US" sz="3200" dirty="0">
                <a:solidFill>
                  <a:schemeClr val="tx2"/>
                </a:solidFill>
              </a:rPr>
              <a:t>Article 1, Section 2</a:t>
            </a:r>
            <a:br>
              <a:rPr lang="en-US" sz="2800" dirty="0">
                <a:solidFill>
                  <a:schemeClr val="tx2"/>
                </a:solidFill>
              </a:rPr>
            </a:br>
            <a:r>
              <a:rPr lang="en-US" sz="2800" b="0" i="1" dirty="0">
                <a:solidFill>
                  <a:schemeClr val="tx2"/>
                </a:solidFill>
              </a:rPr>
              <a:t>“The actual Enumeration shall be made within three Years after the first Meeting of the Congress of the United States, and within every subsequent Term of ten Years, in such Manner as they shall by Law direct.”</a:t>
            </a:r>
          </a:p>
        </p:txBody>
      </p:sp>
      <p:sp>
        <p:nvSpPr>
          <p:cNvPr id="4" name="Slide Number Placeholder 3">
            <a:extLst>
              <a:ext uri="{FF2B5EF4-FFF2-40B4-BE49-F238E27FC236}">
                <a16:creationId xmlns:a16="http://schemas.microsoft.com/office/drawing/2014/main" id="{9280342E-046E-4023-9255-724FFD2D49E3}"/>
              </a:ext>
            </a:extLst>
          </p:cNvPr>
          <p:cNvSpPr>
            <a:spLocks noGrp="1"/>
          </p:cNvSpPr>
          <p:nvPr>
            <p:ph type="sldNum" sz="quarter" idx="11"/>
          </p:nvPr>
        </p:nvSpPr>
        <p:spPr/>
        <p:txBody>
          <a:bodyPr/>
          <a:lstStyle/>
          <a:p>
            <a:pPr defTabSz="914377">
              <a:defRPr/>
            </a:pPr>
            <a:fld id="{2BEE099A-8562-47CA-944D-F82EDDAC5192}" type="slidenum">
              <a:rPr lang="en-US">
                <a:latin typeface="Gotham Book"/>
              </a:rPr>
              <a:pPr defTabSz="914377">
                <a:defRPr/>
              </a:pPr>
              <a:t>4</a:t>
            </a:fld>
            <a:endParaRPr lang="en-US" dirty="0">
              <a:latin typeface="Gotham Book"/>
            </a:endParaRPr>
          </a:p>
        </p:txBody>
      </p:sp>
    </p:spTree>
    <p:extLst>
      <p:ext uri="{BB962C8B-B14F-4D97-AF65-F5344CB8AC3E}">
        <p14:creationId xmlns:p14="http://schemas.microsoft.com/office/powerpoint/2010/main" val="789917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4A21FEA-1578-4AF6-8E1F-54CD2722A083}"/>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defTabSz="914400"/>
            <a:r>
              <a:rPr kumimoji="1" lang="en-US" altLang="zh-CN" sz="4400" kern="1200">
                <a:solidFill>
                  <a:srgbClr val="FFFFFF"/>
                </a:solidFill>
                <a:latin typeface="+mj-lt"/>
                <a:ea typeface="+mj-ea"/>
                <a:cs typeface="+mj-cs"/>
              </a:rPr>
              <a:t>Los Angeles Census Tract 2060.20 </a:t>
            </a:r>
            <a:endParaRPr lang="en-US" sz="4400" kern="1200">
              <a:solidFill>
                <a:srgbClr val="FFFFFF"/>
              </a:solidFill>
              <a:latin typeface="+mj-lt"/>
              <a:ea typeface="+mj-ea"/>
              <a:cs typeface="+mj-cs"/>
            </a:endParaRPr>
          </a:p>
        </p:txBody>
      </p:sp>
      <p:cxnSp>
        <p:nvCxnSpPr>
          <p:cNvPr id="21" name="Straight Connector 2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7269A35-ED12-4EA0-A695-B2FF746F74BA}"/>
              </a:ext>
            </a:extLst>
          </p:cNvPr>
          <p:cNvPicPr>
            <a:picLocks noChangeAspect="1"/>
          </p:cNvPicPr>
          <p:nvPr/>
        </p:nvPicPr>
        <p:blipFill>
          <a:blip r:embed="rId3"/>
          <a:stretch>
            <a:fillRect/>
          </a:stretch>
        </p:blipFill>
        <p:spPr>
          <a:xfrm>
            <a:off x="5523433" y="321177"/>
            <a:ext cx="5193430" cy="5880796"/>
          </a:xfrm>
          <a:prstGeom prst="rect">
            <a:avLst/>
          </a:prstGeom>
        </p:spPr>
      </p:pic>
      <p:sp>
        <p:nvSpPr>
          <p:cNvPr id="4" name="Slide Number Placeholder 3">
            <a:extLst>
              <a:ext uri="{FF2B5EF4-FFF2-40B4-BE49-F238E27FC236}">
                <a16:creationId xmlns:a16="http://schemas.microsoft.com/office/drawing/2014/main" id="{2B8DDA71-9B50-45EF-B484-F6F7A8567A84}"/>
              </a:ext>
            </a:extLst>
          </p:cNvPr>
          <p:cNvSpPr>
            <a:spLocks noGrp="1"/>
          </p:cNvSpPr>
          <p:nvPr>
            <p:ph type="sldNum" sz="quarter" idx="11"/>
          </p:nvPr>
        </p:nvSpPr>
        <p:spPr>
          <a:xfrm>
            <a:off x="9991022" y="6356350"/>
            <a:ext cx="1362777" cy="365125"/>
          </a:xfrm>
        </p:spPr>
        <p:txBody>
          <a:bodyPr vert="horz" lIns="91440" tIns="45720" rIns="91440" bIns="45720" rtlCol="0" anchor="ctr">
            <a:normAutofit/>
          </a:bodyPr>
          <a:lstStyle/>
          <a:p>
            <a:pPr>
              <a:spcAft>
                <a:spcPts val="600"/>
              </a:spcAft>
            </a:pPr>
            <a:fld id="{2BEE099A-8562-47CA-944D-F82EDDAC5192}" type="slidenum">
              <a:rPr lang="en-US" sz="1200">
                <a:solidFill>
                  <a:srgbClr val="595959"/>
                </a:solidFill>
              </a:rPr>
              <a:pPr>
                <a:spcAft>
                  <a:spcPts val="600"/>
                </a:spcAft>
              </a:pPr>
              <a:t>40</a:t>
            </a:fld>
            <a:endParaRPr lang="en-US" sz="1200">
              <a:solidFill>
                <a:srgbClr val="595959"/>
              </a:solidFill>
            </a:endParaRPr>
          </a:p>
        </p:txBody>
      </p:sp>
    </p:spTree>
    <p:extLst>
      <p:ext uri="{BB962C8B-B14F-4D97-AF65-F5344CB8AC3E}">
        <p14:creationId xmlns:p14="http://schemas.microsoft.com/office/powerpoint/2010/main" val="2336937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8FEC53-D714-4D4A-BB12-DFF17BF163BB}"/>
              </a:ext>
            </a:extLst>
          </p:cNvPr>
          <p:cNvPicPr>
            <a:picLocks noChangeAspect="1"/>
          </p:cNvPicPr>
          <p:nvPr/>
        </p:nvPicPr>
        <p:blipFill rotWithShape="1">
          <a:blip r:embed="rId3"/>
          <a:srcRect l="14868" t="10958" r="2001" b="4109"/>
          <a:stretch/>
        </p:blipFill>
        <p:spPr>
          <a:xfrm>
            <a:off x="2512707" y="381000"/>
            <a:ext cx="8653892" cy="5163234"/>
          </a:xfrm>
          <a:prstGeom prst="rect">
            <a:avLst/>
          </a:prstGeom>
        </p:spPr>
      </p:pic>
      <p:sp>
        <p:nvSpPr>
          <p:cNvPr id="4" name="Slide Number Placeholder 3">
            <a:extLst>
              <a:ext uri="{FF2B5EF4-FFF2-40B4-BE49-F238E27FC236}">
                <a16:creationId xmlns:a16="http://schemas.microsoft.com/office/drawing/2014/main" id="{B716CEF0-672D-43C7-B707-ED74F808A3D9}"/>
              </a:ext>
            </a:extLst>
          </p:cNvPr>
          <p:cNvSpPr>
            <a:spLocks noGrp="1"/>
          </p:cNvSpPr>
          <p:nvPr>
            <p:ph type="sldNum" sz="quarter" idx="12"/>
          </p:nvPr>
        </p:nvSpPr>
        <p:spPr>
          <a:xfrm>
            <a:off x="3505200" y="6356353"/>
            <a:ext cx="2133600" cy="365125"/>
          </a:xfrm>
          <a:prstGeom prst="rect">
            <a:avLst/>
          </a:prstGeom>
        </p:spPr>
        <p:txBody>
          <a:bodyPr vert="horz" lIns="91440" tIns="45720" rIns="91440" bIns="45720" rtlCol="0" anchor="ctr"/>
          <a:lstStyle>
            <a:defPPr>
              <a:defRPr lang="en-US"/>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212C905-FF40-4437-BDDD-7BDE312C732D}" type="slidenum">
              <a:rPr lang="en-US" smtClean="0"/>
              <a:pPr/>
              <a:t>41</a:t>
            </a:fld>
            <a:endParaRPr lang="en-US" dirty="0"/>
          </a:p>
        </p:txBody>
      </p:sp>
      <p:sp>
        <p:nvSpPr>
          <p:cNvPr id="2" name="Rectangle 1">
            <a:extLst>
              <a:ext uri="{FF2B5EF4-FFF2-40B4-BE49-F238E27FC236}">
                <a16:creationId xmlns:a16="http://schemas.microsoft.com/office/drawing/2014/main" id="{E8507204-2A70-0D4A-B962-616A66180B54}"/>
              </a:ext>
            </a:extLst>
          </p:cNvPr>
          <p:cNvSpPr/>
          <p:nvPr/>
        </p:nvSpPr>
        <p:spPr>
          <a:xfrm>
            <a:off x="3375670" y="5627128"/>
            <a:ext cx="5440660" cy="646331"/>
          </a:xfrm>
          <a:prstGeom prst="rect">
            <a:avLst/>
          </a:prstGeom>
        </p:spPr>
        <p:txBody>
          <a:bodyPr wrap="square">
            <a:spAutoFit/>
          </a:bodyPr>
          <a:lstStyle/>
          <a:p>
            <a:r>
              <a:rPr lang="en-US" altLang="zh-TW" sz="3600" b="1" dirty="0">
                <a:solidFill>
                  <a:srgbClr val="215493"/>
                </a:solidFill>
                <a:latin typeface="Century Gothic" panose="020B0502020202020204" pitchFamily="34" charset="0"/>
              </a:rPr>
              <a:t>census.gov/schools</a:t>
            </a:r>
            <a:endParaRPr lang="en-US" sz="3600" dirty="0"/>
          </a:p>
        </p:txBody>
      </p:sp>
      <p:pic>
        <p:nvPicPr>
          <p:cNvPr id="9" name="Picture 8">
            <a:extLst>
              <a:ext uri="{FF2B5EF4-FFF2-40B4-BE49-F238E27FC236}">
                <a16:creationId xmlns:a16="http://schemas.microsoft.com/office/drawing/2014/main" id="{99FE9101-8744-4343-A2D1-6E44E8F32432}"/>
              </a:ext>
            </a:extLst>
          </p:cNvPr>
          <p:cNvPicPr>
            <a:picLocks noChangeAspect="1"/>
          </p:cNvPicPr>
          <p:nvPr/>
        </p:nvPicPr>
        <p:blipFill>
          <a:blip r:embed="rId4"/>
          <a:stretch>
            <a:fillRect/>
          </a:stretch>
        </p:blipFill>
        <p:spPr>
          <a:xfrm>
            <a:off x="228600" y="206787"/>
            <a:ext cx="2292420" cy="3123330"/>
          </a:xfrm>
          <a:prstGeom prst="rect">
            <a:avLst/>
          </a:prstGeom>
        </p:spPr>
      </p:pic>
    </p:spTree>
    <p:extLst>
      <p:ext uri="{BB962C8B-B14F-4D97-AF65-F5344CB8AC3E}">
        <p14:creationId xmlns:p14="http://schemas.microsoft.com/office/powerpoint/2010/main" val="2082924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369CA0E-32B9-49FD-B85F-00FA8893FBEE}"/>
              </a:ext>
            </a:extLst>
          </p:cNvPr>
          <p:cNvSpPr>
            <a:spLocks noGrp="1"/>
          </p:cNvSpPr>
          <p:nvPr>
            <p:ph idx="1"/>
          </p:nvPr>
        </p:nvSpPr>
        <p:spPr>
          <a:xfrm>
            <a:off x="457200" y="1363664"/>
            <a:ext cx="11439832" cy="4525861"/>
          </a:xfrm>
        </p:spPr>
        <p:txBody>
          <a:bodyPr>
            <a:normAutofit/>
          </a:bodyPr>
          <a:lstStyle/>
          <a:p>
            <a:endParaRPr lang="en-US" dirty="0"/>
          </a:p>
          <a:p>
            <a:endParaRPr lang="en-US" dirty="0"/>
          </a:p>
          <a:p>
            <a:endParaRPr lang="en-US" dirty="0"/>
          </a:p>
          <a:p>
            <a:endParaRPr lang="en-US" b="1" dirty="0"/>
          </a:p>
        </p:txBody>
      </p:sp>
      <p:sp>
        <p:nvSpPr>
          <p:cNvPr id="4" name="object 4"/>
          <p:cNvSpPr txBox="1">
            <a:spLocks noGrp="1"/>
          </p:cNvSpPr>
          <p:nvPr>
            <p:ph type="sldNum" sz="quarter" idx="12"/>
          </p:nvPr>
        </p:nvSpPr>
        <p:spPr>
          <a:xfrm>
            <a:off x="11353801" y="6310312"/>
            <a:ext cx="396073" cy="365125"/>
          </a:xfrm>
          <a:prstGeom prst="rect">
            <a:avLst/>
          </a:prstGeom>
        </p:spPr>
        <p:txBody>
          <a:bodyPr vert="horz" lIns="91440" tIns="45720" rIns="91440" bIns="45720" rtlCol="0" anchor="ctr"/>
          <a:lstStyle>
            <a:defPPr>
              <a:defRPr lang="en-US"/>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ACED5B29-D3E4-4D5C-BED9-18098E0266B1}" type="slidenum">
              <a:rPr lang="en-US" smtClean="0"/>
              <a:pPr/>
              <a:t>42</a:t>
            </a:fld>
            <a:endParaRPr lang="en-US" dirty="0"/>
          </a:p>
        </p:txBody>
      </p:sp>
      <p:sp>
        <p:nvSpPr>
          <p:cNvPr id="6" name="Rectangle 5"/>
          <p:cNvSpPr/>
          <p:nvPr/>
        </p:nvSpPr>
        <p:spPr>
          <a:xfrm>
            <a:off x="0" y="285135"/>
            <a:ext cx="427703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Recruiting</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5592" y="633624"/>
            <a:ext cx="11521440" cy="4892833"/>
          </a:xfrm>
          <a:prstGeom prst="rect">
            <a:avLst/>
          </a:prstGeom>
        </p:spPr>
      </p:pic>
      <p:sp>
        <p:nvSpPr>
          <p:cNvPr id="8" name="Rectangle 7"/>
          <p:cNvSpPr/>
          <p:nvPr/>
        </p:nvSpPr>
        <p:spPr>
          <a:xfrm>
            <a:off x="4240167" y="5652274"/>
            <a:ext cx="3873911" cy="10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2020census.gov/jobs</a:t>
            </a:r>
          </a:p>
          <a:p>
            <a:pPr algn="ctr"/>
            <a:r>
              <a:rPr lang="en-US" dirty="0"/>
              <a:t>1-855-JOB-2020</a:t>
            </a:r>
          </a:p>
          <a:p>
            <a:pPr algn="ctr"/>
            <a:r>
              <a:rPr lang="en-US" dirty="0"/>
              <a:t>(Recruiting Hotline)</a:t>
            </a:r>
          </a:p>
        </p:txBody>
      </p:sp>
    </p:spTree>
    <p:extLst>
      <p:ext uri="{BB962C8B-B14F-4D97-AF65-F5344CB8AC3E}">
        <p14:creationId xmlns:p14="http://schemas.microsoft.com/office/powerpoint/2010/main" val="239751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33C067-0F1D-4AAD-91FC-F524B9FCA402}"/>
              </a:ext>
            </a:extLst>
          </p:cNvPr>
          <p:cNvSpPr>
            <a:spLocks noGrp="1"/>
          </p:cNvSpPr>
          <p:nvPr>
            <p:ph type="sldNum" sz="quarter" idx="11"/>
          </p:nvPr>
        </p:nvSpPr>
        <p:spPr/>
        <p:txBody>
          <a:bodyPr/>
          <a:lstStyle/>
          <a:p>
            <a:fld id="{2BEE099A-8562-47CA-944D-F82EDDAC5192}" type="slidenum">
              <a:rPr lang="en-US" smtClean="0"/>
              <a:pPr/>
              <a:t>43</a:t>
            </a:fld>
            <a:endParaRPr lang="en-US" dirty="0"/>
          </a:p>
        </p:txBody>
      </p:sp>
      <p:pic>
        <p:nvPicPr>
          <p:cNvPr id="4" name="Picture 3">
            <a:extLst>
              <a:ext uri="{FF2B5EF4-FFF2-40B4-BE49-F238E27FC236}">
                <a16:creationId xmlns:a16="http://schemas.microsoft.com/office/drawing/2014/main" id="{FE68D330-00BF-4B96-9578-48CA22184AF4}"/>
              </a:ext>
            </a:extLst>
          </p:cNvPr>
          <p:cNvPicPr>
            <a:picLocks noChangeAspect="1"/>
          </p:cNvPicPr>
          <p:nvPr/>
        </p:nvPicPr>
        <p:blipFill>
          <a:blip r:embed="rId3"/>
          <a:stretch>
            <a:fillRect/>
          </a:stretch>
        </p:blipFill>
        <p:spPr>
          <a:xfrm>
            <a:off x="2447371" y="372871"/>
            <a:ext cx="7297271" cy="4052551"/>
          </a:xfrm>
          <a:prstGeom prst="rect">
            <a:avLst/>
          </a:prstGeom>
          <a:solidFill>
            <a:schemeClr val="accent2">
              <a:lumMod val="20000"/>
              <a:lumOff val="80000"/>
            </a:schemeClr>
          </a:solidFill>
        </p:spPr>
      </p:pic>
      <p:sp>
        <p:nvSpPr>
          <p:cNvPr id="6" name="Content Placeholder 5">
            <a:extLst>
              <a:ext uri="{FF2B5EF4-FFF2-40B4-BE49-F238E27FC236}">
                <a16:creationId xmlns:a16="http://schemas.microsoft.com/office/drawing/2014/main" id="{40CAAFE6-08E5-4640-B506-5C20AAC148F2}"/>
              </a:ext>
            </a:extLst>
          </p:cNvPr>
          <p:cNvSpPr txBox="1">
            <a:spLocks/>
          </p:cNvSpPr>
          <p:nvPr/>
        </p:nvSpPr>
        <p:spPr>
          <a:xfrm>
            <a:off x="519955" y="4845801"/>
            <a:ext cx="9186096" cy="1124555"/>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7" name="Oval 6">
            <a:extLst>
              <a:ext uri="{FF2B5EF4-FFF2-40B4-BE49-F238E27FC236}">
                <a16:creationId xmlns:a16="http://schemas.microsoft.com/office/drawing/2014/main" id="{3D3EE27F-867B-4061-AB94-94B40D35FFF8}"/>
              </a:ext>
            </a:extLst>
          </p:cNvPr>
          <p:cNvSpPr/>
          <p:nvPr/>
        </p:nvSpPr>
        <p:spPr>
          <a:xfrm>
            <a:off x="4383743" y="3651535"/>
            <a:ext cx="2994211" cy="283360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altLang="en-US" sz="1100" b="1" dirty="0">
                <a:solidFill>
                  <a:schemeClr val="tx1"/>
                </a:solidFill>
                <a:latin typeface="Calibri" panose="020F0502020204030204" pitchFamily="34" charset="0"/>
                <a:cs typeface="Calibri" panose="020F0502020204030204" pitchFamily="34" charset="0"/>
              </a:rPr>
              <a:t>           </a:t>
            </a:r>
            <a:endParaRPr lang="en-US" altLang="en-US" sz="1200"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387E54E-B1CE-40F1-8AC6-4242CECBFF14}"/>
              </a:ext>
            </a:extLst>
          </p:cNvPr>
          <p:cNvSpPr txBox="1"/>
          <p:nvPr/>
        </p:nvSpPr>
        <p:spPr>
          <a:xfrm>
            <a:off x="4122823" y="3890683"/>
            <a:ext cx="3255131" cy="2091342"/>
          </a:xfrm>
          <a:prstGeom prst="rect">
            <a:avLst/>
          </a:prstGeom>
          <a:noFill/>
        </p:spPr>
        <p:txBody>
          <a:bodyPr wrap="square" rtlCol="0">
            <a:spAutoFit/>
          </a:bodyPr>
          <a:lstStyle/>
          <a:p>
            <a:pPr>
              <a:lnSpc>
                <a:spcPct val="90000"/>
              </a:lnSpc>
            </a:pPr>
            <a:r>
              <a:rPr lang="en-US" altLang="en-US" sz="1000" b="1" dirty="0">
                <a:latin typeface="Calibri" panose="020F0502020204030204" pitchFamily="34" charset="0"/>
                <a:cs typeface="Calibri" panose="020F0502020204030204" pitchFamily="34" charset="0"/>
              </a:rPr>
              <a:t>                                    </a:t>
            </a:r>
            <a:r>
              <a:rPr lang="en-US" altLang="en-US" sz="1200" b="1" dirty="0">
                <a:latin typeface="Calibri" panose="020F0502020204030204" pitchFamily="34" charset="0"/>
                <a:cs typeface="Calibri" panose="020F0502020204030204" pitchFamily="34" charset="0"/>
              </a:rPr>
              <a:t>2020 Census Phases</a:t>
            </a:r>
          </a:p>
          <a:p>
            <a:pPr>
              <a:lnSpc>
                <a:spcPct val="90000"/>
              </a:lnSpc>
            </a:pPr>
            <a:endParaRPr lang="en-US" altLang="en-US" sz="1200" b="1" dirty="0">
              <a:latin typeface="Calibri" panose="020F0502020204030204" pitchFamily="34" charset="0"/>
              <a:cs typeface="Calibri" panose="020F0502020204030204" pitchFamily="34" charset="0"/>
            </a:endParaRPr>
          </a:p>
          <a:p>
            <a:pPr>
              <a:lnSpc>
                <a:spcPct val="10000"/>
              </a:lnSpc>
            </a:pPr>
            <a:endParaRPr lang="en-US" altLang="en-US" sz="1200" dirty="0">
              <a:latin typeface="Calibri" panose="020F0502020204030204" pitchFamily="34" charset="0"/>
              <a:cs typeface="Calibri" panose="020F0502020204030204" pitchFamily="34" charset="0"/>
            </a:endParaRPr>
          </a:p>
          <a:p>
            <a:pPr marL="628635" lvl="1" indent="-171446">
              <a:lnSpc>
                <a:spcPct val="90000"/>
              </a:lnSpc>
              <a:buFont typeface="Arial" panose="020B0604020202020204" pitchFamily="34" charset="0"/>
              <a:buChar char="•"/>
            </a:pPr>
            <a:r>
              <a:rPr lang="en-US" altLang="en-US" sz="1100" b="1" dirty="0">
                <a:latin typeface="Calibri" panose="020F0502020204030204" pitchFamily="34" charset="0"/>
                <a:cs typeface="Calibri" panose="020F0502020204030204" pitchFamily="34" charset="0"/>
              </a:rPr>
              <a:t>Education Phase- </a:t>
            </a:r>
            <a:r>
              <a:rPr lang="en-US" altLang="en-US" sz="1100" dirty="0">
                <a:latin typeface="Calibri" panose="020F0502020204030204" pitchFamily="34" charset="0"/>
                <a:cs typeface="Calibri" panose="020F0502020204030204" pitchFamily="34" charset="0"/>
              </a:rPr>
              <a:t>2018-2019</a:t>
            </a:r>
          </a:p>
          <a:p>
            <a:pPr marL="628635" lvl="1" indent="-171446">
              <a:lnSpc>
                <a:spcPct val="90000"/>
              </a:lnSpc>
              <a:buFont typeface="Arial" panose="020B0604020202020204" pitchFamily="34" charset="0"/>
              <a:buChar char="•"/>
            </a:pPr>
            <a:endParaRPr lang="en-US" altLang="en-US" sz="1100" dirty="0">
              <a:latin typeface="Calibri" panose="020F0502020204030204" pitchFamily="34" charset="0"/>
              <a:cs typeface="Calibri" panose="020F0502020204030204" pitchFamily="34" charset="0"/>
            </a:endParaRPr>
          </a:p>
          <a:p>
            <a:pPr marL="628635" lvl="1" indent="-171446">
              <a:lnSpc>
                <a:spcPct val="90000"/>
              </a:lnSpc>
              <a:buFont typeface="Arial" panose="020B0604020202020204" pitchFamily="34" charset="0"/>
              <a:buChar char="•"/>
            </a:pPr>
            <a:r>
              <a:rPr lang="en-US" altLang="en-US" sz="1100" b="1" dirty="0">
                <a:latin typeface="Calibri" panose="020F0502020204030204" pitchFamily="34" charset="0"/>
                <a:cs typeface="Calibri" panose="020F0502020204030204" pitchFamily="34" charset="0"/>
              </a:rPr>
              <a:t>Awareness Phase-  </a:t>
            </a:r>
            <a:r>
              <a:rPr lang="en-US" altLang="en-US" sz="1100" dirty="0">
                <a:latin typeface="Calibri" panose="020F0502020204030204" pitchFamily="34" charset="0"/>
                <a:cs typeface="Calibri" panose="020F0502020204030204" pitchFamily="34" charset="0"/>
              </a:rPr>
              <a:t>April 2019</a:t>
            </a:r>
          </a:p>
          <a:p>
            <a:pPr marL="628635" lvl="1" indent="-171446">
              <a:lnSpc>
                <a:spcPct val="90000"/>
              </a:lnSpc>
              <a:buFont typeface="Arial" panose="020B0604020202020204" pitchFamily="34" charset="0"/>
              <a:buChar char="•"/>
            </a:pPr>
            <a:endParaRPr lang="en-US" altLang="en-US" sz="1100" dirty="0">
              <a:latin typeface="Calibri" panose="020F0502020204030204" pitchFamily="34" charset="0"/>
              <a:cs typeface="Calibri" panose="020F0502020204030204" pitchFamily="34" charset="0"/>
            </a:endParaRPr>
          </a:p>
          <a:p>
            <a:pPr marL="628635" lvl="1" indent="-171446">
              <a:lnSpc>
                <a:spcPct val="90000"/>
              </a:lnSpc>
              <a:buFont typeface="Arial" panose="020B0604020202020204" pitchFamily="34" charset="0"/>
              <a:buChar char="•"/>
            </a:pPr>
            <a:r>
              <a:rPr lang="en-US" altLang="en-US" sz="1100" b="1" dirty="0">
                <a:latin typeface="Calibri" panose="020F0502020204030204" pitchFamily="34" charset="0"/>
                <a:cs typeface="Calibri" panose="020F0502020204030204" pitchFamily="34" charset="0"/>
              </a:rPr>
              <a:t>Motivation Phase - </a:t>
            </a:r>
            <a:r>
              <a:rPr lang="en-US" altLang="en-US" sz="1100" dirty="0">
                <a:latin typeface="Calibri" panose="020F0502020204030204" pitchFamily="34" charset="0"/>
                <a:cs typeface="Calibri" panose="020F0502020204030204" pitchFamily="34" charset="0"/>
              </a:rPr>
              <a:t>March – May 2020</a:t>
            </a:r>
          </a:p>
          <a:p>
            <a:pPr marL="628635" lvl="1" indent="-171446">
              <a:lnSpc>
                <a:spcPct val="90000"/>
              </a:lnSpc>
              <a:buFont typeface="Arial" panose="020B0604020202020204" pitchFamily="34" charset="0"/>
              <a:buChar char="•"/>
            </a:pPr>
            <a:endParaRPr lang="en-US" altLang="en-US" sz="1100" dirty="0">
              <a:latin typeface="Calibri" panose="020F0502020204030204" pitchFamily="34" charset="0"/>
              <a:cs typeface="Calibri" panose="020F0502020204030204" pitchFamily="34" charset="0"/>
            </a:endParaRPr>
          </a:p>
          <a:p>
            <a:pPr marL="628635" lvl="1" indent="-171446">
              <a:lnSpc>
                <a:spcPct val="90000"/>
              </a:lnSpc>
              <a:buFont typeface="Arial" panose="020B0604020202020204" pitchFamily="34" charset="0"/>
              <a:buChar char="•"/>
            </a:pPr>
            <a:r>
              <a:rPr lang="en-US" altLang="en-US" sz="1100" b="1" dirty="0">
                <a:latin typeface="Calibri" panose="020F0502020204030204" pitchFamily="34" charset="0"/>
                <a:cs typeface="Calibri" panose="020F0502020204030204" pitchFamily="34" charset="0"/>
              </a:rPr>
              <a:t>Reminder Phase- </a:t>
            </a:r>
            <a:r>
              <a:rPr lang="en-US" altLang="en-US" sz="1100" dirty="0">
                <a:latin typeface="Calibri" panose="020F0502020204030204" pitchFamily="34" charset="0"/>
                <a:cs typeface="Calibri" panose="020F0502020204030204" pitchFamily="34" charset="0"/>
              </a:rPr>
              <a:t>  May – July 2020</a:t>
            </a:r>
          </a:p>
          <a:p>
            <a:pPr marL="628635" lvl="1" indent="-171446">
              <a:lnSpc>
                <a:spcPct val="90000"/>
              </a:lnSpc>
              <a:buFont typeface="Arial" panose="020B0604020202020204" pitchFamily="34" charset="0"/>
              <a:buChar char="•"/>
            </a:pPr>
            <a:endParaRPr lang="en-US" altLang="en-US" sz="1100" dirty="0">
              <a:latin typeface="Calibri" panose="020F0502020204030204" pitchFamily="34" charset="0"/>
              <a:cs typeface="Calibri" panose="020F0502020204030204" pitchFamily="34" charset="0"/>
            </a:endParaRPr>
          </a:p>
          <a:p>
            <a:pPr marL="628635" lvl="1" indent="-171446">
              <a:lnSpc>
                <a:spcPct val="90000"/>
              </a:lnSpc>
              <a:buFont typeface="Arial" panose="020B0604020202020204" pitchFamily="34" charset="0"/>
              <a:buChar char="•"/>
            </a:pPr>
            <a:r>
              <a:rPr lang="en-US" altLang="en-US" sz="1100" b="1" dirty="0">
                <a:latin typeface="Calibri" panose="020F0502020204030204" pitchFamily="34" charset="0"/>
                <a:cs typeface="Calibri" panose="020F0502020204030204" pitchFamily="34" charset="0"/>
              </a:rPr>
              <a:t>Thank You Phase- </a:t>
            </a:r>
            <a:r>
              <a:rPr lang="en-US" altLang="en-US" sz="1100" dirty="0">
                <a:latin typeface="Calibri" panose="020F0502020204030204" pitchFamily="34" charset="0"/>
                <a:cs typeface="Calibri" panose="020F0502020204030204" pitchFamily="34" charset="0"/>
              </a:rPr>
              <a:t>Starts July 2020</a:t>
            </a:r>
          </a:p>
          <a:p>
            <a:endParaRPr lang="en-US" dirty="0"/>
          </a:p>
        </p:txBody>
      </p:sp>
    </p:spTree>
    <p:extLst>
      <p:ext uri="{BB962C8B-B14F-4D97-AF65-F5344CB8AC3E}">
        <p14:creationId xmlns:p14="http://schemas.microsoft.com/office/powerpoint/2010/main" val="3943013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C6CBAE-7C9E-4BB0-B1A9-9D5996CEDDB2}"/>
              </a:ext>
            </a:extLst>
          </p:cNvPr>
          <p:cNvSpPr>
            <a:spLocks noGrp="1"/>
          </p:cNvSpPr>
          <p:nvPr>
            <p:ph type="sldNum" sz="quarter" idx="11"/>
          </p:nvPr>
        </p:nvSpPr>
        <p:spPr/>
        <p:txBody>
          <a:bodyPr/>
          <a:lstStyle/>
          <a:p>
            <a:fld id="{2BEE099A-8562-47CA-944D-F82EDDAC5192}" type="slidenum">
              <a:rPr lang="en-US" smtClean="0"/>
              <a:pPr/>
              <a:t>44</a:t>
            </a:fld>
            <a:endParaRPr lang="en-US" dirty="0"/>
          </a:p>
        </p:txBody>
      </p:sp>
      <p:pic>
        <p:nvPicPr>
          <p:cNvPr id="5" name="Picture 4">
            <a:extLst>
              <a:ext uri="{FF2B5EF4-FFF2-40B4-BE49-F238E27FC236}">
                <a16:creationId xmlns:a16="http://schemas.microsoft.com/office/drawing/2014/main" id="{604FE85D-C8C8-464F-8857-631F3ECBCD68}"/>
              </a:ext>
            </a:extLst>
          </p:cNvPr>
          <p:cNvPicPr>
            <a:picLocks noChangeAspect="1"/>
          </p:cNvPicPr>
          <p:nvPr/>
        </p:nvPicPr>
        <p:blipFill>
          <a:blip r:embed="rId3"/>
          <a:stretch>
            <a:fillRect/>
          </a:stretch>
        </p:blipFill>
        <p:spPr>
          <a:xfrm>
            <a:off x="8862663" y="182886"/>
            <a:ext cx="3146459" cy="5471161"/>
          </a:xfrm>
          <a:prstGeom prst="rect">
            <a:avLst/>
          </a:prstGeom>
        </p:spPr>
      </p:pic>
      <p:sp>
        <p:nvSpPr>
          <p:cNvPr id="9" name="Content Placeholder 8">
            <a:extLst>
              <a:ext uri="{FF2B5EF4-FFF2-40B4-BE49-F238E27FC236}">
                <a16:creationId xmlns:a16="http://schemas.microsoft.com/office/drawing/2014/main" id="{25412B9D-5455-4180-B71A-B5FF57DE3012}"/>
              </a:ext>
            </a:extLst>
          </p:cNvPr>
          <p:cNvSpPr>
            <a:spLocks noGrp="1"/>
          </p:cNvSpPr>
          <p:nvPr>
            <p:ph idx="1"/>
          </p:nvPr>
        </p:nvSpPr>
        <p:spPr>
          <a:xfrm>
            <a:off x="745566" y="1488333"/>
            <a:ext cx="6878901" cy="4470511"/>
          </a:xfrm>
        </p:spPr>
        <p:txBody>
          <a:bodyPr>
            <a:normAutofit/>
          </a:bodyPr>
          <a:lstStyle/>
          <a:p>
            <a:pPr>
              <a:lnSpc>
                <a:spcPct val="90000"/>
              </a:lnSpc>
              <a:defRPr/>
            </a:pPr>
            <a:r>
              <a:rPr lang="en-US" altLang="en-US" sz="2000" dirty="0">
                <a:latin typeface="+mj-lt"/>
              </a:rPr>
              <a:t>Bring structured, focused unified outreach and communication campaign to their communities.</a:t>
            </a:r>
          </a:p>
          <a:p>
            <a:pPr>
              <a:lnSpc>
                <a:spcPct val="90000"/>
              </a:lnSpc>
              <a:defRPr/>
            </a:pPr>
            <a:r>
              <a:rPr lang="en-US" altLang="en-US" b="0" dirty="0">
                <a:latin typeface="+mj-lt"/>
              </a:rPr>
              <a:t>Tribal, state, and local governments work together with partners in their communities to form CCCs to promote the 2020 Census to their constituents. Community-based organizations also establish CCCs that reach out to their constituents.</a:t>
            </a:r>
          </a:p>
          <a:p>
            <a:pPr marL="342891" lvl="1" indent="-342891">
              <a:defRPr/>
            </a:pPr>
            <a:r>
              <a:rPr lang="en-US" altLang="en-US" sz="1800" dirty="0">
                <a:latin typeface="+mj-lt"/>
              </a:rPr>
              <a:t>Committee members are experts in the following areas:</a:t>
            </a:r>
          </a:p>
          <a:p>
            <a:pPr lvl="2">
              <a:lnSpc>
                <a:spcPct val="90000"/>
              </a:lnSpc>
              <a:defRPr/>
            </a:pPr>
            <a:r>
              <a:rPr lang="en-US" altLang="en-US" sz="1800" dirty="0">
                <a:latin typeface="+mj-lt"/>
              </a:rPr>
              <a:t>Government</a:t>
            </a:r>
          </a:p>
          <a:p>
            <a:pPr lvl="2">
              <a:lnSpc>
                <a:spcPct val="90000"/>
              </a:lnSpc>
              <a:defRPr/>
            </a:pPr>
            <a:r>
              <a:rPr lang="en-US" altLang="en-US" sz="1800" dirty="0">
                <a:latin typeface="+mj-lt"/>
              </a:rPr>
              <a:t>Media			</a:t>
            </a:r>
          </a:p>
          <a:p>
            <a:pPr lvl="2">
              <a:lnSpc>
                <a:spcPct val="90000"/>
              </a:lnSpc>
              <a:defRPr/>
            </a:pPr>
            <a:r>
              <a:rPr lang="en-US" altLang="en-US" sz="1800" dirty="0">
                <a:latin typeface="+mj-lt"/>
              </a:rPr>
              <a:t>Workforce development</a:t>
            </a:r>
          </a:p>
          <a:p>
            <a:pPr lvl="2">
              <a:lnSpc>
                <a:spcPct val="90000"/>
              </a:lnSpc>
              <a:defRPr/>
            </a:pPr>
            <a:r>
              <a:rPr lang="en-US" altLang="en-US" sz="1800" dirty="0">
                <a:latin typeface="+mj-lt"/>
              </a:rPr>
              <a:t>Business</a:t>
            </a:r>
            <a:r>
              <a:rPr lang="en-US" altLang="en-US" sz="2000" dirty="0">
                <a:latin typeface="+mj-lt"/>
              </a:rPr>
              <a:t>			 </a:t>
            </a:r>
            <a:endParaRPr lang="en-US" dirty="0">
              <a:latin typeface="+mj-lt"/>
            </a:endParaRPr>
          </a:p>
        </p:txBody>
      </p:sp>
      <p:sp>
        <p:nvSpPr>
          <p:cNvPr id="10" name="Title 1">
            <a:extLst>
              <a:ext uri="{FF2B5EF4-FFF2-40B4-BE49-F238E27FC236}">
                <a16:creationId xmlns:a16="http://schemas.microsoft.com/office/drawing/2014/main" id="{FDE79C03-57A8-4475-8631-34928A3BA65D}"/>
              </a:ext>
            </a:extLst>
          </p:cNvPr>
          <p:cNvSpPr>
            <a:spLocks noGrp="1"/>
          </p:cNvSpPr>
          <p:nvPr>
            <p:ph type="title"/>
          </p:nvPr>
        </p:nvSpPr>
        <p:spPr>
          <a:xfrm>
            <a:off x="667512" y="300838"/>
            <a:ext cx="10707189" cy="954225"/>
          </a:xfrm>
        </p:spPr>
        <p:txBody>
          <a:bodyPr/>
          <a:lstStyle/>
          <a:p>
            <a:r>
              <a:rPr lang="en-US" sz="4000" dirty="0"/>
              <a:t>Complete Count Committees</a:t>
            </a:r>
          </a:p>
        </p:txBody>
      </p:sp>
      <p:sp>
        <p:nvSpPr>
          <p:cNvPr id="11" name="Content Placeholder 8">
            <a:extLst>
              <a:ext uri="{FF2B5EF4-FFF2-40B4-BE49-F238E27FC236}">
                <a16:creationId xmlns:a16="http://schemas.microsoft.com/office/drawing/2014/main" id="{B95DB0AC-7750-45A1-81CF-37F46168B165}"/>
              </a:ext>
            </a:extLst>
          </p:cNvPr>
          <p:cNvSpPr txBox="1">
            <a:spLocks/>
          </p:cNvSpPr>
          <p:nvPr/>
        </p:nvSpPr>
        <p:spPr>
          <a:xfrm>
            <a:off x="4055243" y="4142158"/>
            <a:ext cx="3931731" cy="230491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90000"/>
              </a:lnSpc>
              <a:defRPr/>
            </a:pPr>
            <a:r>
              <a:rPr lang="en-US" altLang="en-US" sz="1800" dirty="0">
                <a:latin typeface="+mj-lt"/>
              </a:rPr>
              <a:t>Education</a:t>
            </a:r>
          </a:p>
          <a:p>
            <a:pPr lvl="2">
              <a:lnSpc>
                <a:spcPct val="90000"/>
              </a:lnSpc>
              <a:defRPr/>
            </a:pPr>
            <a:r>
              <a:rPr lang="en-US" altLang="en-US" sz="1800" dirty="0">
                <a:latin typeface="+mj-lt"/>
              </a:rPr>
              <a:t>Community Organizations</a:t>
            </a:r>
          </a:p>
          <a:p>
            <a:pPr lvl="2">
              <a:lnSpc>
                <a:spcPct val="90000"/>
              </a:lnSpc>
              <a:defRPr/>
            </a:pPr>
            <a:r>
              <a:rPr lang="en-US" altLang="en-US" sz="1800" dirty="0">
                <a:latin typeface="+mj-lt"/>
              </a:rPr>
              <a:t>Faith-Based Community</a:t>
            </a:r>
          </a:p>
          <a:p>
            <a:pPr lvl="2">
              <a:lnSpc>
                <a:spcPct val="90000"/>
              </a:lnSpc>
              <a:defRPr/>
            </a:pPr>
            <a:r>
              <a:rPr lang="en-US" altLang="en-US" sz="1800" dirty="0">
                <a:latin typeface="+mj-lt"/>
              </a:rPr>
              <a:t>Other, Based on needs</a:t>
            </a:r>
          </a:p>
          <a:p>
            <a:endParaRPr lang="en-US" sz="1600" dirty="0">
              <a:latin typeface="+mj-lt"/>
            </a:endParaRPr>
          </a:p>
        </p:txBody>
      </p:sp>
    </p:spTree>
    <p:extLst>
      <p:ext uri="{BB962C8B-B14F-4D97-AF65-F5344CB8AC3E}">
        <p14:creationId xmlns:p14="http://schemas.microsoft.com/office/powerpoint/2010/main" val="1556537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4" name="object 4"/>
          <p:cNvSpPr txBox="1">
            <a:spLocks noGrp="1"/>
          </p:cNvSpPr>
          <p:nvPr>
            <p:ph type="sldNum" sz="quarter" idx="11"/>
          </p:nvPr>
        </p:nvSpPr>
        <p:spPr>
          <a:xfrm>
            <a:off x="241103" y="6297661"/>
            <a:ext cx="462195" cy="153888"/>
          </a:xfrm>
          <a:prstGeom prst="rect">
            <a:avLst/>
          </a:prstGeom>
        </p:spPr>
        <p:txBody>
          <a:bodyPr vert="horz" wrap="square" lIns="0" tIns="0" rIns="0" bIns="0" rtlCol="0" anchor="ctr">
            <a:spAutoFit/>
          </a:bodyPr>
          <a:lstStyle/>
          <a:p>
            <a:pPr marL="25399">
              <a:lnSpc>
                <a:spcPts val="1240"/>
              </a:lnSpc>
            </a:pPr>
            <a:fld id="{81D60167-4931-47E6-BA6A-407CBD079E47}" type="slidenum">
              <a:rPr dirty="0"/>
              <a:pPr marL="25399">
                <a:lnSpc>
                  <a:spcPts val="1240"/>
                </a:lnSpc>
              </a:pPr>
              <a:t>45</a:t>
            </a:fld>
            <a:endParaRPr dirty="0"/>
          </a:p>
        </p:txBody>
      </p:sp>
      <p:sp>
        <p:nvSpPr>
          <p:cNvPr id="3" name="object 3"/>
          <p:cNvSpPr txBox="1"/>
          <p:nvPr/>
        </p:nvSpPr>
        <p:spPr>
          <a:xfrm>
            <a:off x="937729" y="2226834"/>
            <a:ext cx="4320072" cy="3029676"/>
          </a:xfrm>
          <a:prstGeom prst="rect">
            <a:avLst/>
          </a:prstGeom>
        </p:spPr>
        <p:txBody>
          <a:bodyPr vert="horz" wrap="square" lIns="0" tIns="13335" rIns="0" bIns="0" rtlCol="0">
            <a:spAutoFit/>
          </a:bodyPr>
          <a:lstStyle/>
          <a:p>
            <a:pPr marL="755632" marR="314317" indent="-742932">
              <a:spcBef>
                <a:spcPts val="765"/>
              </a:spcBef>
              <a:buFont typeface="+mj-lt"/>
              <a:buAutoNum type="arabicPeriod"/>
              <a:tabLst>
                <a:tab pos="355591" algn="l"/>
              </a:tabLst>
            </a:pPr>
            <a:r>
              <a:rPr lang="en-US" altLang="zh-TW" sz="4400" b="1" spc="-35" dirty="0">
                <a:solidFill>
                  <a:schemeClr val="accent1"/>
                </a:solidFill>
                <a:latin typeface="Arial" panose="020B0604020202020204" pitchFamily="34" charset="0"/>
                <a:cs typeface="Arial" panose="020B0604020202020204" pitchFamily="34" charset="0"/>
              </a:rPr>
              <a:t>Encourage</a:t>
            </a:r>
            <a:r>
              <a:rPr lang="en-US" altLang="zh-TW" sz="4400" spc="-35" dirty="0">
                <a:latin typeface="Arial" panose="020B0604020202020204" pitchFamily="34" charset="0"/>
                <a:cs typeface="Arial" panose="020B0604020202020204" pitchFamily="34" charset="0"/>
              </a:rPr>
              <a:t> </a:t>
            </a:r>
          </a:p>
          <a:p>
            <a:pPr marL="755632" marR="314317" indent="-742932">
              <a:spcBef>
                <a:spcPts val="765"/>
              </a:spcBef>
              <a:buFont typeface="+mj-lt"/>
              <a:buAutoNum type="arabicPeriod"/>
              <a:tabLst>
                <a:tab pos="355591" algn="l"/>
              </a:tabLst>
            </a:pPr>
            <a:r>
              <a:rPr lang="en-US" altLang="zh-TW" sz="4400" b="1" spc="-15" dirty="0">
                <a:solidFill>
                  <a:schemeClr val="accent1"/>
                </a:solidFill>
                <a:latin typeface="Arial" panose="020B0604020202020204" pitchFamily="34" charset="0"/>
                <a:cs typeface="Arial" panose="020B0604020202020204" pitchFamily="34" charset="0"/>
              </a:rPr>
              <a:t>Organize</a:t>
            </a:r>
            <a:r>
              <a:rPr lang="en-US" altLang="zh-TW" sz="4400" spc="-15" dirty="0">
                <a:latin typeface="Arial" panose="020B0604020202020204" pitchFamily="34" charset="0"/>
                <a:cs typeface="Arial" panose="020B0604020202020204" pitchFamily="34" charset="0"/>
              </a:rPr>
              <a:t> </a:t>
            </a:r>
          </a:p>
          <a:p>
            <a:pPr marL="755632" marR="314317" indent="-742932">
              <a:spcBef>
                <a:spcPts val="765"/>
              </a:spcBef>
              <a:buFont typeface="+mj-lt"/>
              <a:buAutoNum type="arabicPeriod"/>
              <a:tabLst>
                <a:tab pos="355591" algn="l"/>
              </a:tabLst>
            </a:pPr>
            <a:r>
              <a:rPr lang="en-US" altLang="zh-TW" sz="4400" b="1" spc="-15" dirty="0">
                <a:solidFill>
                  <a:schemeClr val="accent1"/>
                </a:solidFill>
                <a:latin typeface="Arial" panose="020B0604020202020204" pitchFamily="34" charset="0"/>
                <a:cs typeface="Arial" panose="020B0604020202020204" pitchFamily="34" charset="0"/>
              </a:rPr>
              <a:t>Invite</a:t>
            </a:r>
            <a:r>
              <a:rPr lang="en-US" altLang="zh-TW" sz="4400" spc="-15" dirty="0">
                <a:latin typeface="Arial" panose="020B0604020202020204" pitchFamily="34" charset="0"/>
                <a:cs typeface="Arial" panose="020B0604020202020204" pitchFamily="34" charset="0"/>
              </a:rPr>
              <a:t> </a:t>
            </a:r>
          </a:p>
          <a:p>
            <a:pPr marL="755632" marR="314317" indent="-742932">
              <a:spcBef>
                <a:spcPts val="765"/>
              </a:spcBef>
              <a:buFont typeface="+mj-lt"/>
              <a:buAutoNum type="arabicPeriod"/>
              <a:tabLst>
                <a:tab pos="355591" algn="l"/>
              </a:tabLst>
            </a:pPr>
            <a:r>
              <a:rPr lang="en-US" altLang="zh-TW" sz="4400" b="1" dirty="0">
                <a:solidFill>
                  <a:schemeClr val="accent1"/>
                </a:solidFill>
                <a:latin typeface="Arial" panose="020B0604020202020204" pitchFamily="34" charset="0"/>
                <a:cs typeface="Arial" panose="020B0604020202020204" pitchFamily="34" charset="0"/>
              </a:rPr>
              <a:t>Apply</a:t>
            </a:r>
            <a:endParaRPr lang="en-US" sz="4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8A54DE6-EC5E-4605-9C6F-3E9108374B82}"/>
              </a:ext>
            </a:extLst>
          </p:cNvPr>
          <p:cNvSpPr txBox="1">
            <a:spLocks/>
          </p:cNvSpPr>
          <p:nvPr/>
        </p:nvSpPr>
        <p:spPr>
          <a:xfrm>
            <a:off x="4658365" y="2510566"/>
            <a:ext cx="7514591" cy="246221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br>
              <a:rPr lang="en-US" dirty="0"/>
            </a:br>
            <a:r>
              <a:rPr lang="en-US" b="0" dirty="0"/>
              <a:t>2020census.gov/jobs</a:t>
            </a:r>
            <a:br>
              <a:rPr lang="en-US" b="0" dirty="0"/>
            </a:br>
            <a:r>
              <a:rPr lang="en-US" b="0" dirty="0"/>
              <a:t> 855-JOB-2020</a:t>
            </a:r>
            <a:br>
              <a:rPr lang="en-US" dirty="0"/>
            </a:br>
            <a:endParaRPr lang="en-US" dirty="0"/>
          </a:p>
        </p:txBody>
      </p:sp>
      <p:sp>
        <p:nvSpPr>
          <p:cNvPr id="6" name="Title 1">
            <a:extLst>
              <a:ext uri="{FF2B5EF4-FFF2-40B4-BE49-F238E27FC236}">
                <a16:creationId xmlns:a16="http://schemas.microsoft.com/office/drawing/2014/main" id="{619193B1-FACB-45A0-B20B-0469E9C9912C}"/>
              </a:ext>
            </a:extLst>
          </p:cNvPr>
          <p:cNvSpPr txBox="1">
            <a:spLocks/>
          </p:cNvSpPr>
          <p:nvPr/>
        </p:nvSpPr>
        <p:spPr>
          <a:xfrm>
            <a:off x="3452331" y="617538"/>
            <a:ext cx="592692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br>
              <a:rPr lang="en-US" altLang="zh-TW" dirty="0"/>
            </a:br>
            <a:br>
              <a:rPr lang="en-US" altLang="zh-TW" dirty="0"/>
            </a:br>
            <a:r>
              <a:rPr lang="en-US" altLang="zh-CN" dirty="0"/>
              <a:t>Counting on You </a:t>
            </a:r>
          </a:p>
          <a:p>
            <a:pPr algn="ctr"/>
            <a:r>
              <a:rPr lang="en-US" altLang="zh-CN" dirty="0"/>
              <a:t>for the 2020 Census</a:t>
            </a:r>
            <a:endParaRPr kumimoji="1" lang="zh-TW" altLang="en-US" dirty="0"/>
          </a:p>
        </p:txBody>
      </p:sp>
    </p:spTree>
    <p:extLst>
      <p:ext uri="{BB962C8B-B14F-4D97-AF65-F5344CB8AC3E}">
        <p14:creationId xmlns:p14="http://schemas.microsoft.com/office/powerpoint/2010/main" val="32343743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943100" y="1780755"/>
            <a:ext cx="8305800" cy="1675459"/>
          </a:xfrm>
          <a:prstGeom prst="rect">
            <a:avLst/>
          </a:prstGeom>
        </p:spPr>
        <p:txBody>
          <a:bodyPr vert="horz" wrap="square" lIns="0" tIns="13335" rIns="0" bIns="0" rtlCol="0" anchor="ctr" anchorCtr="0">
            <a:spAutoFit/>
          </a:bodyPr>
          <a:lstStyle/>
          <a:p>
            <a:pPr marL="12700" algn="ctr">
              <a:spcBef>
                <a:spcPts val="105"/>
              </a:spcBef>
            </a:pPr>
            <a:r>
              <a:rPr lang="en-US" altLang="zh-TW" sz="4000" dirty="0">
                <a:solidFill>
                  <a:srgbClr val="C00000"/>
                </a:solidFill>
              </a:rPr>
              <a:t>10 minutes </a:t>
            </a:r>
            <a:r>
              <a:rPr lang="en-US" altLang="zh-TW" sz="4000" dirty="0">
                <a:solidFill>
                  <a:srgbClr val="002060"/>
                </a:solidFill>
              </a:rPr>
              <a:t>of your time </a:t>
            </a:r>
            <a:br>
              <a:rPr lang="en-US" altLang="zh-TW" sz="4000" dirty="0">
                <a:solidFill>
                  <a:srgbClr val="002060"/>
                </a:solidFill>
              </a:rPr>
            </a:br>
            <a:r>
              <a:rPr lang="en-US" altLang="zh-TW" sz="4000" dirty="0">
                <a:solidFill>
                  <a:srgbClr val="002060"/>
                </a:solidFill>
              </a:rPr>
              <a:t>will impact your community </a:t>
            </a:r>
            <a:br>
              <a:rPr lang="en-US" altLang="zh-TW" sz="4000" dirty="0">
                <a:solidFill>
                  <a:srgbClr val="002060"/>
                </a:solidFill>
              </a:rPr>
            </a:br>
            <a:r>
              <a:rPr lang="en-US" altLang="zh-TW" sz="4000" dirty="0">
                <a:solidFill>
                  <a:srgbClr val="002060"/>
                </a:solidFill>
              </a:rPr>
              <a:t>for the next </a:t>
            </a:r>
            <a:r>
              <a:rPr lang="en-US" altLang="zh-TW" sz="4000" dirty="0">
                <a:solidFill>
                  <a:srgbClr val="C00000"/>
                </a:solidFill>
              </a:rPr>
              <a:t>10 years</a:t>
            </a:r>
            <a:r>
              <a:rPr lang="en-US" altLang="zh-TW" sz="4000" dirty="0">
                <a:solidFill>
                  <a:srgbClr val="002060"/>
                </a:solidFill>
              </a:rPr>
              <a:t>.</a:t>
            </a:r>
            <a:endParaRPr sz="4400" dirty="0">
              <a:solidFill>
                <a:srgbClr val="002060"/>
              </a:solidFill>
              <a:latin typeface="Arial"/>
              <a:cs typeface="Arial"/>
            </a:endParaRPr>
          </a:p>
        </p:txBody>
      </p:sp>
      <p:sp>
        <p:nvSpPr>
          <p:cNvPr id="4" name="object 4"/>
          <p:cNvSpPr txBox="1">
            <a:spLocks noGrp="1"/>
          </p:cNvSpPr>
          <p:nvPr>
            <p:ph type="sldNum" sz="quarter" idx="11"/>
          </p:nvPr>
        </p:nvSpPr>
        <p:spPr>
          <a:xfrm>
            <a:off x="241103" y="6297660"/>
            <a:ext cx="462195" cy="153888"/>
          </a:xfrm>
          <a:prstGeom prst="rect">
            <a:avLst/>
          </a:prstGeom>
        </p:spPr>
        <p:txBody>
          <a:bodyPr vert="horz" wrap="square" lIns="0" tIns="0" rIns="0" bIns="0" rtlCol="0" anchor="ctr">
            <a:spAutoFit/>
          </a:bodyPr>
          <a:lstStyle/>
          <a:p>
            <a:pPr marL="25399">
              <a:lnSpc>
                <a:spcPts val="1240"/>
              </a:lnSpc>
            </a:pPr>
            <a:fld id="{81D60167-4931-47E6-BA6A-407CBD079E47}" type="slidenum">
              <a:rPr dirty="0"/>
              <a:pPr marL="25399">
                <a:lnSpc>
                  <a:spcPts val="1240"/>
                </a:lnSpc>
              </a:pPr>
              <a:t>46</a:t>
            </a:fld>
            <a:endParaRPr dirty="0"/>
          </a:p>
        </p:txBody>
      </p:sp>
    </p:spTree>
    <p:extLst>
      <p:ext uri="{BB962C8B-B14F-4D97-AF65-F5344CB8AC3E}">
        <p14:creationId xmlns:p14="http://schemas.microsoft.com/office/powerpoint/2010/main" val="1834437733"/>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505200" y="6356353"/>
            <a:ext cx="2133600" cy="365125"/>
          </a:xfrm>
          <a:prstGeom prst="rect">
            <a:avLst/>
          </a:prstGeom>
        </p:spPr>
        <p:txBody>
          <a:bodyPr vert="horz" lIns="91440" tIns="45720" rIns="91440" bIns="45720" rtlCol="0" anchor="ctr"/>
          <a:lstStyle>
            <a:defPPr>
              <a:defRPr lang="en-US"/>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212C905-FF40-4437-BDDD-7BDE312C732D}" type="slidenum">
              <a:rPr lang="en-US" smtClean="0"/>
              <a:pPr/>
              <a:t>47</a:t>
            </a:fld>
            <a:endParaRPr lang="en-US" dirty="0"/>
          </a:p>
        </p:txBody>
      </p:sp>
      <p:pic>
        <p:nvPicPr>
          <p:cNvPr id="6" name="Picture 5">
            <a:extLst>
              <a:ext uri="{FF2B5EF4-FFF2-40B4-BE49-F238E27FC236}">
                <a16:creationId xmlns:a16="http://schemas.microsoft.com/office/drawing/2014/main" id="{989B9167-FE7D-49A5-98FC-B34CBCD16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400" y="1165819"/>
            <a:ext cx="8218175" cy="2825952"/>
          </a:xfrm>
          <a:prstGeom prst="rect">
            <a:avLst/>
          </a:prstGeom>
        </p:spPr>
      </p:pic>
      <p:sp>
        <p:nvSpPr>
          <p:cNvPr id="7" name="Text Placeholder 2">
            <a:extLst>
              <a:ext uri="{FF2B5EF4-FFF2-40B4-BE49-F238E27FC236}">
                <a16:creationId xmlns:a16="http://schemas.microsoft.com/office/drawing/2014/main" id="{DBF88312-2B71-4A79-B21C-B9DCBDF66736}"/>
              </a:ext>
            </a:extLst>
          </p:cNvPr>
          <p:cNvSpPr>
            <a:spLocks noGrp="1"/>
          </p:cNvSpPr>
          <p:nvPr>
            <p:ph type="subTitle" idx="1"/>
          </p:nvPr>
        </p:nvSpPr>
        <p:spPr>
          <a:xfrm>
            <a:off x="1143002" y="2971803"/>
            <a:ext cx="10240963" cy="1655763"/>
          </a:xfrm>
        </p:spPr>
        <p:txBody>
          <a:bodyPr vert="horz" lIns="91440" tIns="45720" rIns="91440" bIns="45720" rtlCol="0" anchor="b">
            <a:noAutofit/>
          </a:bodyPr>
          <a:lstStyle/>
          <a:p>
            <a:pPr algn="ctr">
              <a:lnSpc>
                <a:spcPct val="90000"/>
              </a:lnSpc>
              <a:spcBef>
                <a:spcPct val="0"/>
              </a:spcBef>
            </a:pPr>
            <a:r>
              <a:rPr lang="en-US" altLang="zh-CN" sz="4800" dirty="0">
                <a:solidFill>
                  <a:srgbClr val="215493"/>
                </a:solidFill>
                <a:ea typeface="+mj-ea"/>
                <a:cs typeface="+mj-cs"/>
              </a:rPr>
              <a:t>Easy, Safe, Important!</a:t>
            </a:r>
          </a:p>
        </p:txBody>
      </p:sp>
    </p:spTree>
    <p:extLst>
      <p:ext uri="{BB962C8B-B14F-4D97-AF65-F5344CB8AC3E}">
        <p14:creationId xmlns:p14="http://schemas.microsoft.com/office/powerpoint/2010/main" val="3157331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9D258B-632B-4B7D-BAAF-88B4970FEB51}"/>
              </a:ext>
            </a:extLst>
          </p:cNvPr>
          <p:cNvSpPr>
            <a:spLocks noGrp="1"/>
          </p:cNvSpPr>
          <p:nvPr>
            <p:ph type="sldNum" sz="quarter" idx="11"/>
          </p:nvPr>
        </p:nvSpPr>
        <p:spPr>
          <a:xfrm>
            <a:off x="8610600" y="6356353"/>
            <a:ext cx="2743200" cy="365125"/>
          </a:xfrm>
        </p:spPr>
        <p:txBody>
          <a:bodyPr vert="horz" lIns="91440" tIns="45720" rIns="91440" bIns="45720" rtlCol="0" anchor="ctr">
            <a:normAutofit/>
          </a:bodyPr>
          <a:lstStyle/>
          <a:p>
            <a:pPr defTabSz="914377">
              <a:spcAft>
                <a:spcPts val="600"/>
              </a:spcAft>
              <a:defRPr/>
            </a:pPr>
            <a:fld id="{2BEE099A-8562-47CA-944D-F82EDDAC5192}" type="slidenum">
              <a:rPr lang="en-US" sz="1200">
                <a:solidFill>
                  <a:prstClr val="black">
                    <a:tint val="75000"/>
                  </a:prstClr>
                </a:solidFill>
                <a:latin typeface="Gotham Book"/>
              </a:rPr>
              <a:pPr defTabSz="914377">
                <a:spcAft>
                  <a:spcPts val="600"/>
                </a:spcAft>
                <a:defRPr/>
              </a:pPr>
              <a:t>48</a:t>
            </a:fld>
            <a:endParaRPr lang="en-US" sz="1200">
              <a:solidFill>
                <a:prstClr val="black">
                  <a:tint val="75000"/>
                </a:prstClr>
              </a:solidFill>
              <a:latin typeface="Gotham Book"/>
            </a:endParaRPr>
          </a:p>
        </p:txBody>
      </p:sp>
      <p:sp>
        <p:nvSpPr>
          <p:cNvPr id="6" name="object 2">
            <a:extLst>
              <a:ext uri="{FF2B5EF4-FFF2-40B4-BE49-F238E27FC236}">
                <a16:creationId xmlns:a16="http://schemas.microsoft.com/office/drawing/2014/main" id="{5376EB8B-0D48-4DBA-8DCF-D1D5ADD0E0FE}"/>
              </a:ext>
            </a:extLst>
          </p:cNvPr>
          <p:cNvSpPr txBox="1">
            <a:spLocks noGrp="1"/>
          </p:cNvSpPr>
          <p:nvPr>
            <p:ph type="title"/>
          </p:nvPr>
        </p:nvSpPr>
        <p:spPr>
          <a:xfrm>
            <a:off x="2473405" y="494211"/>
            <a:ext cx="7241033" cy="678263"/>
          </a:xfrm>
          <a:prstGeom prst="rect">
            <a:avLst/>
          </a:prstGeom>
        </p:spPr>
        <p:txBody>
          <a:bodyPr vert="horz" wrap="square" lIns="0" tIns="13335" rIns="0" bIns="0" rtlCol="0" anchor="ctr">
            <a:spAutoFit/>
          </a:bodyPr>
          <a:lstStyle/>
          <a:p>
            <a:pPr marL="12700" algn="ctr">
              <a:spcBef>
                <a:spcPts val="105"/>
              </a:spcBef>
            </a:pPr>
            <a:r>
              <a:rPr dirty="0">
                <a:latin typeface="+mj-lt"/>
                <a:cs typeface="Arial"/>
              </a:rPr>
              <a:t>Contact</a:t>
            </a:r>
            <a:r>
              <a:rPr spc="-75" dirty="0">
                <a:latin typeface="+mj-lt"/>
                <a:cs typeface="Arial"/>
              </a:rPr>
              <a:t> </a:t>
            </a:r>
            <a:r>
              <a:rPr dirty="0">
                <a:latin typeface="+mj-lt"/>
                <a:cs typeface="Arial"/>
              </a:rPr>
              <a:t>Information</a:t>
            </a:r>
          </a:p>
        </p:txBody>
      </p:sp>
      <p:sp>
        <p:nvSpPr>
          <p:cNvPr id="7" name="object 4">
            <a:extLst>
              <a:ext uri="{FF2B5EF4-FFF2-40B4-BE49-F238E27FC236}">
                <a16:creationId xmlns:a16="http://schemas.microsoft.com/office/drawing/2014/main" id="{FB489D49-5FB1-4CF3-B3AC-06CD9644C0D3}"/>
              </a:ext>
            </a:extLst>
          </p:cNvPr>
          <p:cNvSpPr txBox="1">
            <a:spLocks/>
          </p:cNvSpPr>
          <p:nvPr/>
        </p:nvSpPr>
        <p:spPr>
          <a:xfrm>
            <a:off x="1167245" y="4466274"/>
            <a:ext cx="4953000" cy="1190069"/>
          </a:xfrm>
          <a:prstGeom prst="rect">
            <a:avLst/>
          </a:prstGeom>
        </p:spPr>
        <p:txBody>
          <a:bodyPr vert="horz" wrap="square" lIns="0" tIns="7366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algn="ctr"/>
            <a:r>
              <a:rPr lang="en-US" sz="2000" b="0" dirty="0">
                <a:solidFill>
                  <a:schemeClr val="accent1"/>
                </a:solidFill>
              </a:rPr>
              <a:t>Los </a:t>
            </a:r>
            <a:r>
              <a:rPr lang="en-US" sz="2000" b="0" spc="-5" dirty="0">
                <a:solidFill>
                  <a:schemeClr val="accent1"/>
                </a:solidFill>
              </a:rPr>
              <a:t>Angeles Regional </a:t>
            </a:r>
            <a:r>
              <a:rPr lang="en-US" sz="2000" b="0" dirty="0">
                <a:solidFill>
                  <a:schemeClr val="accent1"/>
                </a:solidFill>
              </a:rPr>
              <a:t>Census </a:t>
            </a:r>
            <a:r>
              <a:rPr lang="en-US" sz="2000" b="0" spc="-11" dirty="0">
                <a:solidFill>
                  <a:schemeClr val="accent1"/>
                </a:solidFill>
              </a:rPr>
              <a:t>Center</a:t>
            </a:r>
          </a:p>
          <a:p>
            <a:pPr marL="12700" marR="5080" algn="ctr"/>
            <a:r>
              <a:rPr lang="en-US" sz="2000" b="0" dirty="0">
                <a:solidFill>
                  <a:schemeClr val="accent1"/>
                </a:solidFill>
              </a:rPr>
              <a:t>555 </a:t>
            </a:r>
            <a:r>
              <a:rPr lang="en-US" sz="2000" b="0" spc="-85" dirty="0">
                <a:solidFill>
                  <a:schemeClr val="accent1"/>
                </a:solidFill>
              </a:rPr>
              <a:t>W. </a:t>
            </a:r>
            <a:r>
              <a:rPr lang="en-US" sz="2000" b="0" dirty="0">
                <a:solidFill>
                  <a:schemeClr val="accent1"/>
                </a:solidFill>
              </a:rPr>
              <a:t>5</a:t>
            </a:r>
            <a:r>
              <a:rPr lang="en-US" sz="2000" b="0" baseline="25641" dirty="0">
                <a:solidFill>
                  <a:schemeClr val="accent1"/>
                </a:solidFill>
              </a:rPr>
              <a:t>th </a:t>
            </a:r>
            <a:r>
              <a:rPr lang="en-US" sz="2000" b="0" dirty="0">
                <a:solidFill>
                  <a:schemeClr val="accent1"/>
                </a:solidFill>
              </a:rPr>
              <a:t>St, 30</a:t>
            </a:r>
            <a:r>
              <a:rPr lang="en-US" sz="2000" b="0" baseline="25641" dirty="0">
                <a:solidFill>
                  <a:schemeClr val="accent1"/>
                </a:solidFill>
              </a:rPr>
              <a:t>th</a:t>
            </a:r>
            <a:r>
              <a:rPr lang="en-US" sz="2000" b="0" spc="37" baseline="25641" dirty="0">
                <a:solidFill>
                  <a:schemeClr val="accent1"/>
                </a:solidFill>
              </a:rPr>
              <a:t> </a:t>
            </a:r>
            <a:r>
              <a:rPr lang="en-US" sz="2000" b="0" dirty="0">
                <a:solidFill>
                  <a:schemeClr val="accent1"/>
                </a:solidFill>
              </a:rPr>
              <a:t>Floor</a:t>
            </a:r>
          </a:p>
          <a:p>
            <a:pPr marL="12700" algn="ctr">
              <a:spcBef>
                <a:spcPts val="480"/>
              </a:spcBef>
            </a:pPr>
            <a:r>
              <a:rPr lang="en-US" sz="2000" b="0" dirty="0">
                <a:solidFill>
                  <a:schemeClr val="accent1"/>
                </a:solidFill>
              </a:rPr>
              <a:t>Los </a:t>
            </a:r>
            <a:r>
              <a:rPr lang="en-US" sz="2000" b="0" spc="-5" dirty="0">
                <a:solidFill>
                  <a:schemeClr val="accent1"/>
                </a:solidFill>
              </a:rPr>
              <a:t>Angeles, CA </a:t>
            </a:r>
            <a:r>
              <a:rPr lang="en-US" sz="2000" b="0" dirty="0">
                <a:solidFill>
                  <a:schemeClr val="accent1"/>
                </a:solidFill>
              </a:rPr>
              <a:t>90013</a:t>
            </a:r>
          </a:p>
        </p:txBody>
      </p:sp>
      <p:sp>
        <p:nvSpPr>
          <p:cNvPr id="9" name="object 3">
            <a:extLst>
              <a:ext uri="{FF2B5EF4-FFF2-40B4-BE49-F238E27FC236}">
                <a16:creationId xmlns:a16="http://schemas.microsoft.com/office/drawing/2014/main" id="{B42E496F-53D9-4F41-BA78-3C04D36369A5}"/>
              </a:ext>
            </a:extLst>
          </p:cNvPr>
          <p:cNvSpPr txBox="1"/>
          <p:nvPr/>
        </p:nvSpPr>
        <p:spPr>
          <a:xfrm>
            <a:off x="2373423" y="1431120"/>
            <a:ext cx="7440996" cy="2231380"/>
          </a:xfrm>
          <a:prstGeom prst="rect">
            <a:avLst/>
          </a:prstGeom>
        </p:spPr>
        <p:txBody>
          <a:bodyPr vert="horz" wrap="square" lIns="0" tIns="73660" rIns="0" bIns="0" rtlCol="0">
            <a:spAutoFit/>
          </a:bodyPr>
          <a:lstStyle/>
          <a:p>
            <a:pPr marL="12700" algn="ctr">
              <a:spcBef>
                <a:spcPts val="580"/>
              </a:spcBef>
            </a:pPr>
            <a:r>
              <a:rPr lang="en-US" sz="3600" b="1" dirty="0">
                <a:solidFill>
                  <a:schemeClr val="accent1"/>
                </a:solidFill>
                <a:latin typeface="+mj-lt"/>
                <a:cs typeface="Calibri"/>
              </a:rPr>
              <a:t>Justine Chen</a:t>
            </a:r>
            <a:endParaRPr sz="3600" dirty="0">
              <a:solidFill>
                <a:schemeClr val="accent1"/>
              </a:solidFill>
              <a:latin typeface="+mj-lt"/>
              <a:cs typeface="Calibri"/>
            </a:endParaRPr>
          </a:p>
          <a:p>
            <a:pPr marL="12700" algn="ctr">
              <a:spcBef>
                <a:spcPts val="480"/>
              </a:spcBef>
            </a:pPr>
            <a:r>
              <a:rPr sz="2800" i="1" spc="-11" dirty="0">
                <a:solidFill>
                  <a:schemeClr val="accent1"/>
                </a:solidFill>
                <a:latin typeface="+mj-lt"/>
                <a:cs typeface="Calibri"/>
              </a:rPr>
              <a:t>Partnership</a:t>
            </a:r>
            <a:r>
              <a:rPr sz="2800" i="1" spc="11" dirty="0">
                <a:solidFill>
                  <a:schemeClr val="accent1"/>
                </a:solidFill>
                <a:latin typeface="+mj-lt"/>
                <a:cs typeface="Calibri"/>
              </a:rPr>
              <a:t> </a:t>
            </a:r>
            <a:r>
              <a:rPr sz="2800" i="1" spc="-5" dirty="0">
                <a:solidFill>
                  <a:schemeClr val="accent1"/>
                </a:solidFill>
                <a:latin typeface="+mj-lt"/>
                <a:cs typeface="Calibri"/>
              </a:rPr>
              <a:t>Specialist</a:t>
            </a:r>
            <a:r>
              <a:rPr lang="en-US" sz="2800" i="1" spc="-5" dirty="0">
                <a:solidFill>
                  <a:schemeClr val="accent1"/>
                </a:solidFill>
                <a:latin typeface="+mj-lt"/>
                <a:cs typeface="Calibri"/>
              </a:rPr>
              <a:t> </a:t>
            </a:r>
          </a:p>
          <a:p>
            <a:pPr marL="12700" marR="295267" algn="ctr"/>
            <a:r>
              <a:rPr lang="en-US" sz="3600" b="1" spc="-5" dirty="0">
                <a:solidFill>
                  <a:schemeClr val="accent1"/>
                </a:solidFill>
                <a:uFill>
                  <a:solidFill>
                    <a:srgbClr val="0000FF"/>
                  </a:solidFill>
                </a:uFill>
                <a:latin typeface="+mj-lt"/>
                <a:cs typeface="Calibri"/>
              </a:rPr>
              <a:t>Justine.F.Chen@2020census.gov</a:t>
            </a:r>
          </a:p>
          <a:p>
            <a:pPr marL="12700" marR="295267" algn="ctr"/>
            <a:r>
              <a:rPr lang="en-US" sz="3600" b="1" spc="-5" dirty="0">
                <a:solidFill>
                  <a:schemeClr val="accent1"/>
                </a:solidFill>
                <a:latin typeface="+mj-lt"/>
                <a:cs typeface="Calibri"/>
              </a:rPr>
              <a:t>(818) 963-6992</a:t>
            </a:r>
            <a:endParaRPr lang="en-US" sz="3600" b="1" dirty="0">
              <a:solidFill>
                <a:schemeClr val="accent1"/>
              </a:solidFill>
              <a:latin typeface="+mj-lt"/>
              <a:cs typeface="Calibri"/>
            </a:endParaRPr>
          </a:p>
        </p:txBody>
      </p:sp>
      <p:sp>
        <p:nvSpPr>
          <p:cNvPr id="2" name="TextBox 1">
            <a:extLst>
              <a:ext uri="{FF2B5EF4-FFF2-40B4-BE49-F238E27FC236}">
                <a16:creationId xmlns:a16="http://schemas.microsoft.com/office/drawing/2014/main" id="{E3312D35-CA56-4CD8-B0D6-7E61C7876AD1}"/>
              </a:ext>
            </a:extLst>
          </p:cNvPr>
          <p:cNvSpPr txBox="1"/>
          <p:nvPr/>
        </p:nvSpPr>
        <p:spPr>
          <a:xfrm>
            <a:off x="6681355" y="5095773"/>
            <a:ext cx="4343400" cy="624979"/>
          </a:xfrm>
          <a:prstGeom prst="rect">
            <a:avLst/>
          </a:prstGeom>
          <a:noFill/>
        </p:spPr>
        <p:txBody>
          <a:bodyPr wrap="square" rtlCol="0">
            <a:spAutoFit/>
          </a:bodyPr>
          <a:lstStyle/>
          <a:p>
            <a:pPr marL="12700" marR="295275" algn="ctr">
              <a:lnSpc>
                <a:spcPct val="120000"/>
              </a:lnSpc>
            </a:pPr>
            <a:r>
              <a:rPr lang="en-US" sz="3200" b="1" spc="-5" dirty="0">
                <a:solidFill>
                  <a:srgbClr val="1F487C"/>
                </a:solidFill>
                <a:latin typeface="+mj-lt"/>
                <a:cs typeface="Calibri"/>
              </a:rPr>
              <a:t>@</a:t>
            </a:r>
            <a:r>
              <a:rPr lang="en-US" sz="3200" b="1" spc="-5" dirty="0" err="1">
                <a:solidFill>
                  <a:srgbClr val="1F487C"/>
                </a:solidFill>
                <a:latin typeface="+mj-lt"/>
                <a:cs typeface="Calibri"/>
              </a:rPr>
              <a:t>uscensusbureau</a:t>
            </a:r>
            <a:endParaRPr lang="en-US" sz="3200" b="1" dirty="0">
              <a:latin typeface="+mj-lt"/>
              <a:cs typeface="Calibri"/>
            </a:endParaRPr>
          </a:p>
        </p:txBody>
      </p:sp>
      <p:pic>
        <p:nvPicPr>
          <p:cNvPr id="1026" name="Picture 2" descr="Logos For Instagram, Twitter, And Facebook - Facebook Instagram Twitter Logos Png (800x800), Png Download">
            <a:extLst>
              <a:ext uri="{FF2B5EF4-FFF2-40B4-BE49-F238E27FC236}">
                <a16:creationId xmlns:a16="http://schemas.microsoft.com/office/drawing/2014/main" id="{E44CF614-A77C-452A-9725-F3DFFB81C7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21" t="29433" r="9079" b="29434"/>
          <a:stretch/>
        </p:blipFill>
        <p:spPr bwMode="auto">
          <a:xfrm>
            <a:off x="7329055" y="4337214"/>
            <a:ext cx="3048000" cy="88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476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06F72B-25EF-48D4-98F2-74BD971D1680}"/>
              </a:ext>
            </a:extLst>
          </p:cNvPr>
          <p:cNvSpPr txBox="1">
            <a:spLocks/>
          </p:cNvSpPr>
          <p:nvPr/>
        </p:nvSpPr>
        <p:spPr>
          <a:xfrm>
            <a:off x="2057400" y="533407"/>
            <a:ext cx="7772400" cy="13542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sz="4400" dirty="0"/>
              <a:t>Your data is confidential</a:t>
            </a:r>
            <a:br>
              <a:rPr lang="en-US" sz="4400" dirty="0"/>
            </a:br>
            <a:endParaRPr lang="en-US" sz="4400" dirty="0"/>
          </a:p>
        </p:txBody>
      </p:sp>
      <p:sp>
        <p:nvSpPr>
          <p:cNvPr id="6" name="Subtitle 2">
            <a:extLst>
              <a:ext uri="{FF2B5EF4-FFF2-40B4-BE49-F238E27FC236}">
                <a16:creationId xmlns:a16="http://schemas.microsoft.com/office/drawing/2014/main" id="{B7A607B9-0A16-4A9A-B773-EA8C016A1817}"/>
              </a:ext>
            </a:extLst>
          </p:cNvPr>
          <p:cNvSpPr txBox="1">
            <a:spLocks/>
          </p:cNvSpPr>
          <p:nvPr/>
        </p:nvSpPr>
        <p:spPr>
          <a:xfrm>
            <a:off x="1371606" y="2168591"/>
            <a:ext cx="9982199" cy="353943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Federal law protects your census responses. Your answers can only be used to produce statistics. By law we cannot share your information with immigration enforcement agencies, law enforcement agencies, or allow it to be used to determine your eligibility for government benefits. </a:t>
            </a:r>
          </a:p>
          <a:p>
            <a:endParaRPr lang="en-US" sz="2400" dirty="0"/>
          </a:p>
        </p:txBody>
      </p:sp>
    </p:spTree>
    <p:extLst>
      <p:ext uri="{BB962C8B-B14F-4D97-AF65-F5344CB8AC3E}">
        <p14:creationId xmlns:p14="http://schemas.microsoft.com/office/powerpoint/2010/main" val="117255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C85E0E-B5DD-4FB8-A943-ED0D2D8486DA}"/>
              </a:ext>
            </a:extLst>
          </p:cNvPr>
          <p:cNvSpPr txBox="1">
            <a:spLocks/>
          </p:cNvSpPr>
          <p:nvPr/>
        </p:nvSpPr>
        <p:spPr>
          <a:xfrm>
            <a:off x="2133600" y="381000"/>
            <a:ext cx="7924800" cy="135421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dirty="0"/>
              <a:t>It’s about federal funding</a:t>
            </a:r>
          </a:p>
        </p:txBody>
      </p:sp>
      <p:sp>
        <p:nvSpPr>
          <p:cNvPr id="6" name="Subtitle 2">
            <a:extLst>
              <a:ext uri="{FF2B5EF4-FFF2-40B4-BE49-F238E27FC236}">
                <a16:creationId xmlns:a16="http://schemas.microsoft.com/office/drawing/2014/main" id="{738E2170-BA1B-40E7-B98F-D5B31B756938}"/>
              </a:ext>
            </a:extLst>
          </p:cNvPr>
          <p:cNvSpPr txBox="1">
            <a:spLocks/>
          </p:cNvSpPr>
          <p:nvPr/>
        </p:nvSpPr>
        <p:spPr>
          <a:xfrm>
            <a:off x="876300" y="2324100"/>
            <a:ext cx="10439400" cy="22098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Census data determine how </a:t>
            </a:r>
            <a:br>
              <a:rPr lang="en-US" sz="3600" dirty="0"/>
            </a:br>
            <a:r>
              <a:rPr lang="en-US" sz="3600" dirty="0"/>
              <a:t>more </a:t>
            </a:r>
            <a:r>
              <a:rPr lang="en-US" sz="3600" dirty="0">
                <a:solidFill>
                  <a:srgbClr val="C00000"/>
                </a:solidFill>
              </a:rPr>
              <a:t>than $1.5 trillion </a:t>
            </a:r>
            <a:r>
              <a:rPr lang="en-US" sz="3600" dirty="0"/>
              <a:t>are spent, </a:t>
            </a:r>
            <a:br>
              <a:rPr lang="en-US" sz="3600" dirty="0"/>
            </a:br>
            <a:r>
              <a:rPr lang="en-US" sz="3600" dirty="0"/>
              <a:t>supporting your state, county and community’s </a:t>
            </a:r>
            <a:r>
              <a:rPr lang="en-US" sz="3600" dirty="0">
                <a:solidFill>
                  <a:srgbClr val="C00000"/>
                </a:solidFill>
              </a:rPr>
              <a:t>vital programs</a:t>
            </a:r>
            <a:r>
              <a:rPr lang="en-US" sz="3600" dirty="0"/>
              <a:t>.</a:t>
            </a:r>
          </a:p>
        </p:txBody>
      </p:sp>
    </p:spTree>
    <p:extLst>
      <p:ext uri="{BB962C8B-B14F-4D97-AF65-F5344CB8AC3E}">
        <p14:creationId xmlns:p14="http://schemas.microsoft.com/office/powerpoint/2010/main" val="143661232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D77D2-BAA7-4965-8D5D-9E3616787B34}"/>
              </a:ext>
            </a:extLst>
          </p:cNvPr>
          <p:cNvPicPr>
            <a:picLocks noChangeAspect="1"/>
          </p:cNvPicPr>
          <p:nvPr/>
        </p:nvPicPr>
        <p:blipFill rotWithShape="1">
          <a:blip r:embed="rId3">
            <a:extLst>
              <a:ext uri="{28A0092B-C50C-407E-A947-70E740481C1C}">
                <a14:useLocalDpi xmlns:a14="http://schemas.microsoft.com/office/drawing/2010/main" val="0"/>
              </a:ext>
            </a:extLst>
          </a:blip>
          <a:srcRect l="3570" t="1314" b="3632"/>
          <a:stretch/>
        </p:blipFill>
        <p:spPr>
          <a:xfrm>
            <a:off x="2286003" y="228600"/>
            <a:ext cx="7830996" cy="5943600"/>
          </a:xfrm>
          <a:prstGeom prst="rect">
            <a:avLst/>
          </a:prstGeom>
        </p:spPr>
      </p:pic>
    </p:spTree>
    <p:extLst>
      <p:ext uri="{BB962C8B-B14F-4D97-AF65-F5344CB8AC3E}">
        <p14:creationId xmlns:p14="http://schemas.microsoft.com/office/powerpoint/2010/main" val="156484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B458DA-D7FF-486D-8E04-9974ECF51D4F}"/>
              </a:ext>
            </a:extLst>
          </p:cNvPr>
          <p:cNvPicPr>
            <a:picLocks noChangeAspect="1"/>
          </p:cNvPicPr>
          <p:nvPr/>
        </p:nvPicPr>
        <p:blipFill>
          <a:blip r:embed="rId3"/>
          <a:stretch>
            <a:fillRect/>
          </a:stretch>
        </p:blipFill>
        <p:spPr>
          <a:xfrm>
            <a:off x="321474" y="1066805"/>
            <a:ext cx="11549063" cy="5490367"/>
          </a:xfrm>
          <a:prstGeom prst="rect">
            <a:avLst/>
          </a:prstGeom>
        </p:spPr>
      </p:pic>
      <p:sp>
        <p:nvSpPr>
          <p:cNvPr id="2" name="Title 1">
            <a:extLst>
              <a:ext uri="{FF2B5EF4-FFF2-40B4-BE49-F238E27FC236}">
                <a16:creationId xmlns:a16="http://schemas.microsoft.com/office/drawing/2014/main" id="{001E2EE4-BF06-46EE-884F-3A921B7B4A87}"/>
              </a:ext>
            </a:extLst>
          </p:cNvPr>
          <p:cNvSpPr>
            <a:spLocks noGrp="1"/>
          </p:cNvSpPr>
          <p:nvPr>
            <p:ph type="title"/>
          </p:nvPr>
        </p:nvSpPr>
        <p:spPr>
          <a:xfrm>
            <a:off x="742405" y="152400"/>
            <a:ext cx="10707189" cy="765967"/>
          </a:xfrm>
        </p:spPr>
        <p:txBody>
          <a:bodyPr/>
          <a:lstStyle/>
          <a:p>
            <a:pPr algn="ctr"/>
            <a:r>
              <a:rPr lang="en-US" dirty="0"/>
              <a:t>Census Data is important</a:t>
            </a:r>
          </a:p>
        </p:txBody>
      </p:sp>
      <p:sp>
        <p:nvSpPr>
          <p:cNvPr id="3" name="Slide Number Placeholder 2">
            <a:extLst>
              <a:ext uri="{FF2B5EF4-FFF2-40B4-BE49-F238E27FC236}">
                <a16:creationId xmlns:a16="http://schemas.microsoft.com/office/drawing/2014/main" id="{916396E6-614E-466E-9165-287C712C662D}"/>
              </a:ext>
            </a:extLst>
          </p:cNvPr>
          <p:cNvSpPr>
            <a:spLocks noGrp="1"/>
          </p:cNvSpPr>
          <p:nvPr>
            <p:ph type="sldNum" sz="quarter" idx="11"/>
          </p:nvPr>
        </p:nvSpPr>
        <p:spPr/>
        <p:txBody>
          <a:bodyPr/>
          <a:lstStyle/>
          <a:p>
            <a:fld id="{2BEE099A-8562-47CA-944D-F82EDDAC5192}" type="slidenum">
              <a:rPr lang="en-US" smtClean="0"/>
              <a:pPr/>
              <a:t>6</a:t>
            </a:fld>
            <a:endParaRPr lang="en-US" dirty="0"/>
          </a:p>
        </p:txBody>
      </p:sp>
    </p:spTree>
    <p:extLst>
      <p:ext uri="{BB962C8B-B14F-4D97-AF65-F5344CB8AC3E}">
        <p14:creationId xmlns:p14="http://schemas.microsoft.com/office/powerpoint/2010/main" val="106035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A19B84-45F3-4B80-82FC-EC3AAA3519AC}"/>
              </a:ext>
            </a:extLst>
          </p:cNvPr>
          <p:cNvSpPr txBox="1">
            <a:spLocks/>
          </p:cNvSpPr>
          <p:nvPr/>
        </p:nvSpPr>
        <p:spPr>
          <a:xfrm>
            <a:off x="1295400" y="228600"/>
            <a:ext cx="9601200" cy="1354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dirty="0"/>
              <a:t>It’s about fair representation</a:t>
            </a:r>
          </a:p>
        </p:txBody>
      </p:sp>
      <p:sp>
        <p:nvSpPr>
          <p:cNvPr id="7" name="Subtitle 2">
            <a:extLst>
              <a:ext uri="{FF2B5EF4-FFF2-40B4-BE49-F238E27FC236}">
                <a16:creationId xmlns:a16="http://schemas.microsoft.com/office/drawing/2014/main" id="{DFC5407C-D2CF-499A-BADD-951B4AB3AAEE}"/>
              </a:ext>
            </a:extLst>
          </p:cNvPr>
          <p:cNvSpPr txBox="1">
            <a:spLocks/>
          </p:cNvSpPr>
          <p:nvPr/>
        </p:nvSpPr>
        <p:spPr>
          <a:xfrm>
            <a:off x="990600" y="2438402"/>
            <a:ext cx="10210800" cy="259079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The results of the census are used to </a:t>
            </a:r>
          </a:p>
          <a:p>
            <a:pPr algn="ctr"/>
            <a:r>
              <a:rPr lang="en-US" sz="3600" dirty="0">
                <a:solidFill>
                  <a:srgbClr val="C00000"/>
                </a:solidFill>
              </a:rPr>
              <a:t>reapportion the House of Representatives</a:t>
            </a:r>
            <a:r>
              <a:rPr lang="en-US" sz="3600" dirty="0"/>
              <a:t>, </a:t>
            </a:r>
          </a:p>
          <a:p>
            <a:pPr algn="ctr"/>
            <a:r>
              <a:rPr lang="en-US" sz="3600" dirty="0"/>
              <a:t>determining how many seats each state gets.</a:t>
            </a:r>
          </a:p>
        </p:txBody>
      </p:sp>
    </p:spTree>
    <p:extLst>
      <p:ext uri="{BB962C8B-B14F-4D97-AF65-F5344CB8AC3E}">
        <p14:creationId xmlns:p14="http://schemas.microsoft.com/office/powerpoint/2010/main" val="302595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12E027-F7BE-4234-8A36-2489FF1880D1}"/>
              </a:ext>
            </a:extLst>
          </p:cNvPr>
          <p:cNvSpPr>
            <a:spLocks noGrp="1"/>
          </p:cNvSpPr>
          <p:nvPr>
            <p:ph type="sldNum" sz="quarter" idx="15"/>
          </p:nvPr>
        </p:nvSpPr>
        <p:spPr/>
        <p:txBody>
          <a:bodyPr/>
          <a:lstStyle/>
          <a:p>
            <a:fld id="{2BEE099A-8562-47CA-944D-F82EDDAC5192}" type="slidenum">
              <a:rPr lang="en-US" smtClean="0"/>
              <a:pPr/>
              <a:t>8</a:t>
            </a:fld>
            <a:endParaRPr lang="en-US" dirty="0"/>
          </a:p>
        </p:txBody>
      </p:sp>
      <p:pic>
        <p:nvPicPr>
          <p:cNvPr id="7" name="Picture 6">
            <a:extLst>
              <a:ext uri="{FF2B5EF4-FFF2-40B4-BE49-F238E27FC236}">
                <a16:creationId xmlns:a16="http://schemas.microsoft.com/office/drawing/2014/main" id="{F0E539CC-40E1-47A0-BF63-C45561D34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7867"/>
            <a:ext cx="7797912" cy="6004178"/>
          </a:xfrm>
          <a:prstGeom prst="rect">
            <a:avLst/>
          </a:prstGeom>
        </p:spPr>
      </p:pic>
    </p:spTree>
    <p:extLst>
      <p:ext uri="{BB962C8B-B14F-4D97-AF65-F5344CB8AC3E}">
        <p14:creationId xmlns:p14="http://schemas.microsoft.com/office/powerpoint/2010/main" val="160095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5CE5CB-FE7C-42B0-A7B2-B470D3AF90E8}"/>
              </a:ext>
            </a:extLst>
          </p:cNvPr>
          <p:cNvSpPr txBox="1">
            <a:spLocks/>
          </p:cNvSpPr>
          <p:nvPr/>
        </p:nvSpPr>
        <p:spPr>
          <a:xfrm>
            <a:off x="2209799" y="457200"/>
            <a:ext cx="7772400" cy="135421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dirty="0"/>
              <a:t>It’s about redistricting </a:t>
            </a:r>
          </a:p>
        </p:txBody>
      </p:sp>
      <p:sp>
        <p:nvSpPr>
          <p:cNvPr id="7" name="Subtitle 2">
            <a:extLst>
              <a:ext uri="{FF2B5EF4-FFF2-40B4-BE49-F238E27FC236}">
                <a16:creationId xmlns:a16="http://schemas.microsoft.com/office/drawing/2014/main" id="{0C3785F5-122B-4D10-A810-4E58B00BDE79}"/>
              </a:ext>
            </a:extLst>
          </p:cNvPr>
          <p:cNvSpPr txBox="1">
            <a:spLocks/>
          </p:cNvSpPr>
          <p:nvPr/>
        </p:nvSpPr>
        <p:spPr>
          <a:xfrm>
            <a:off x="1606061" y="2247901"/>
            <a:ext cx="8979877" cy="2476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dirty="0"/>
              <a:t>After each census, state officials use the results to </a:t>
            </a:r>
            <a:r>
              <a:rPr lang="en-US" sz="3600" dirty="0">
                <a:solidFill>
                  <a:srgbClr val="C00000"/>
                </a:solidFill>
              </a:rPr>
              <a:t>redraw the boundaries </a:t>
            </a:r>
            <a:r>
              <a:rPr lang="en-US" sz="3600" dirty="0"/>
              <a:t>of their congressional and state legislative districts, adapting to population shifts.</a:t>
            </a:r>
          </a:p>
          <a:p>
            <a:pPr algn="ctr"/>
            <a:endParaRPr lang="en-US" sz="3600" dirty="0"/>
          </a:p>
        </p:txBody>
      </p:sp>
    </p:spTree>
    <p:extLst>
      <p:ext uri="{BB962C8B-B14F-4D97-AF65-F5344CB8AC3E}">
        <p14:creationId xmlns:p14="http://schemas.microsoft.com/office/powerpoint/2010/main" val="261437970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themeOverride>
</file>

<file path=ppt/theme/themeOverride2.xml><?xml version="1.0" encoding="utf-8"?>
<a:themeOverride xmlns:a="http://schemas.openxmlformats.org/drawingml/2006/main">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themeOverride>
</file>

<file path=ppt/theme/themeOverride3.xml><?xml version="1.0" encoding="utf-8"?>
<a:themeOverride xmlns:a="http://schemas.openxmlformats.org/drawingml/2006/main">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themeOverride>
</file>

<file path=ppt/theme/themeOverride4.xml><?xml version="1.0" encoding="utf-8"?>
<a:themeOverride xmlns:a="http://schemas.openxmlformats.org/drawingml/2006/main">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themeOverride>
</file>

<file path=docProps/app.xml><?xml version="1.0" encoding="utf-8"?>
<Properties xmlns="http://schemas.openxmlformats.org/officeDocument/2006/extended-properties" xmlns:vt="http://schemas.openxmlformats.org/officeDocument/2006/docPropsVTypes">
  <TotalTime>389</TotalTime>
  <Words>3674</Words>
  <Application>Microsoft Office PowerPoint</Application>
  <PresentationFormat>Widescreen</PresentationFormat>
  <Paragraphs>938</Paragraphs>
  <Slides>50</Slides>
  <Notes>37</Notes>
  <HiddenSlides>15</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Century Gothic</vt:lpstr>
      <vt:lpstr>Courier New</vt:lpstr>
      <vt:lpstr>Gotham Bold</vt:lpstr>
      <vt:lpstr>Gotham Book</vt:lpstr>
      <vt:lpstr>Verdana</vt:lpstr>
      <vt:lpstr>Wingdings</vt:lpstr>
      <vt:lpstr>2_Office Theme</vt:lpstr>
      <vt:lpstr>The Road to  the 2020 Census </vt:lpstr>
      <vt:lpstr>PowerPoint Presentation</vt:lpstr>
      <vt:lpstr>Why Do a Census?</vt:lpstr>
      <vt:lpstr>It’s in the U.S. Constitution</vt:lpstr>
      <vt:lpstr>PowerPoint Presentation</vt:lpstr>
      <vt:lpstr>Census Data is important</vt:lpstr>
      <vt:lpstr>PowerPoint Presentation</vt:lpstr>
      <vt:lpstr>PowerPoint Presentation</vt:lpstr>
      <vt:lpstr>PowerPoint Presentation</vt:lpstr>
      <vt:lpstr>Who are the Hard-to-Count?</vt:lpstr>
      <vt:lpstr>Why does the Census Matter?</vt:lpstr>
      <vt:lpstr>Responses are Protected by Law U.S. Code Title 13</vt:lpstr>
      <vt:lpstr>PowerPoint Presentation</vt:lpstr>
      <vt:lpstr>New Ability to Self-Respond  Starting March 12-20, 2020</vt:lpstr>
      <vt:lpstr>What will the census ask?</vt:lpstr>
      <vt:lpstr>PowerPoint Presentation</vt:lpstr>
      <vt:lpstr>PowerPoint Presentation</vt:lpstr>
      <vt:lpstr>Avoid Scams Online</vt:lpstr>
      <vt:lpstr>2020 Census Language Program Overview</vt:lpstr>
      <vt:lpstr>Methodology</vt:lpstr>
      <vt:lpstr>Supported Non-English Languages </vt:lpstr>
      <vt:lpstr>Largest Language Needs for Census Regions</vt:lpstr>
      <vt:lpstr>Largest Language Needs for LA Region</vt:lpstr>
      <vt:lpstr>Largest Language Needs for California</vt:lpstr>
      <vt:lpstr>Internet Self-Response</vt:lpstr>
      <vt:lpstr>Internet Self-Response (cont’d)</vt:lpstr>
      <vt:lpstr>Census Questionnaire Assistance</vt:lpstr>
      <vt:lpstr>Video Language Guide</vt:lpstr>
      <vt:lpstr>Nonresponse Followup</vt:lpstr>
      <vt:lpstr>ENUM Instrument (During NRFU)</vt:lpstr>
      <vt:lpstr>Language Identification Card</vt:lpstr>
      <vt:lpstr>Language Glossaries</vt:lpstr>
      <vt:lpstr>Avoid Scams at Home</vt:lpstr>
      <vt:lpstr>Publicly Available Resources </vt:lpstr>
      <vt:lpstr>2020 Census Non-English Language Support Memo</vt:lpstr>
      <vt:lpstr>Language Resources Webpage</vt:lpstr>
      <vt:lpstr>Language Resources Webpage (cont’d)</vt:lpstr>
      <vt:lpstr>Response Area Outreach Map</vt:lpstr>
      <vt:lpstr>Where We Are: Los Angeles </vt:lpstr>
      <vt:lpstr>Los Angeles Census Tract 2060.20 </vt:lpstr>
      <vt:lpstr>PowerPoint Presentation</vt:lpstr>
      <vt:lpstr>PowerPoint Presentation</vt:lpstr>
      <vt:lpstr>PowerPoint Presentation</vt:lpstr>
      <vt:lpstr>Complete Count Committees</vt:lpstr>
      <vt:lpstr>PowerPoint Presentation</vt:lpstr>
      <vt:lpstr>10 minutes of your time  will impact your community  for the next 10 years.</vt:lpstr>
      <vt:lpstr>PowerPoint Presentation</vt:lpstr>
      <vt:lpstr>Contact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the 2020 Census</dc:title>
  <dc:creator>Justine F Chen (CENSUS/LA FED)</dc:creator>
  <cp:lastModifiedBy>tylerk@caarinc.onmicrosoft.com</cp:lastModifiedBy>
  <cp:revision>16</cp:revision>
  <dcterms:created xsi:type="dcterms:W3CDTF">2019-10-30T17:18:04Z</dcterms:created>
  <dcterms:modified xsi:type="dcterms:W3CDTF">2020-03-02T18:02:46Z</dcterms:modified>
</cp:coreProperties>
</file>